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9" r:id="rId3"/>
    <p:sldId id="257" r:id="rId4"/>
    <p:sldId id="258"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82" autoAdjust="0"/>
  </p:normalViewPr>
  <p:slideViewPr>
    <p:cSldViewPr snapToGrid="0">
      <p:cViewPr varScale="1">
        <p:scale>
          <a:sx n="71" d="100"/>
          <a:sy n="71" d="100"/>
        </p:scale>
        <p:origin x="-678"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60C9A4-E528-4A3F-A05B-8F23BD077CE7}" type="datetimeFigureOut">
              <a:rPr lang="ru-RU" smtClean="0"/>
              <a:pPr/>
              <a:t>23.06.2016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E18847-5CEA-4A8D-B311-E32EE268C3CA}" type="slidenum">
              <a:rPr lang="ru-RU" smtClean="0"/>
              <a:pPr/>
              <a:t>‹#›</a:t>
            </a:fld>
            <a:endParaRPr lang="ru-RU"/>
          </a:p>
        </p:txBody>
      </p:sp>
    </p:spTree>
    <p:extLst>
      <p:ext uri="{BB962C8B-B14F-4D97-AF65-F5344CB8AC3E}">
        <p14:creationId xmlns="" xmlns:p14="http://schemas.microsoft.com/office/powerpoint/2010/main" val="1237544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0E18847-5CEA-4A8D-B311-E32EE268C3CA}" type="slidenum">
              <a:rPr lang="ru-RU" smtClean="0"/>
              <a:pPr/>
              <a:t>3</a:t>
            </a:fld>
            <a:endParaRPr lang="ru-RU"/>
          </a:p>
        </p:txBody>
      </p:sp>
    </p:spTree>
    <p:extLst>
      <p:ext uri="{BB962C8B-B14F-4D97-AF65-F5344CB8AC3E}">
        <p14:creationId xmlns="" xmlns:p14="http://schemas.microsoft.com/office/powerpoint/2010/main" val="3945261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162019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122889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309761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780200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311431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26013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3728451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993676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1761900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1663846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7179020-EE42-4E93-A670-8E4B07293614}" type="datetimeFigureOut">
              <a:rPr lang="ru-RU" smtClean="0"/>
              <a:pPr/>
              <a:t>23.06.2016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4061109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179020-EE42-4E93-A670-8E4B07293614}" type="datetimeFigureOut">
              <a:rPr lang="ru-RU" smtClean="0"/>
              <a:pPr/>
              <a:t>23.06.2016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82EEDB-115B-45B1-A9F0-247A22460C2B}" type="slidenum">
              <a:rPr lang="ru-RU" smtClean="0"/>
              <a:pPr/>
              <a:t>‹#›</a:t>
            </a:fld>
            <a:endParaRPr lang="ru-RU"/>
          </a:p>
        </p:txBody>
      </p:sp>
    </p:spTree>
    <p:extLst>
      <p:ext uri="{BB962C8B-B14F-4D97-AF65-F5344CB8AC3E}">
        <p14:creationId xmlns="" xmlns:p14="http://schemas.microsoft.com/office/powerpoint/2010/main" val="2637781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18" Type="http://schemas.openxmlformats.org/officeDocument/2006/relationships/image" Target="../media/image18.jpeg"/><Relationship Id="rId26" Type="http://schemas.openxmlformats.org/officeDocument/2006/relationships/image" Target="../media/image26.jpe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2" Type="http://schemas.openxmlformats.org/officeDocument/2006/relationships/notesSlide" Target="../notesSlides/notesSlide1.xml"/><Relationship Id="rId16" Type="http://schemas.openxmlformats.org/officeDocument/2006/relationships/image" Target="../media/image16.jpeg"/><Relationship Id="rId20" Type="http://schemas.openxmlformats.org/officeDocument/2006/relationships/image" Target="../media/image20.jpeg"/><Relationship Id="rId29"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24" Type="http://schemas.openxmlformats.org/officeDocument/2006/relationships/image" Target="../media/image24.jpeg"/><Relationship Id="rId5" Type="http://schemas.openxmlformats.org/officeDocument/2006/relationships/image" Target="../media/image5.jpeg"/><Relationship Id="rId15" Type="http://schemas.openxmlformats.org/officeDocument/2006/relationships/image" Target="../media/image15.jpeg"/><Relationship Id="rId23" Type="http://schemas.openxmlformats.org/officeDocument/2006/relationships/image" Target="../media/image23.jpeg"/><Relationship Id="rId28" Type="http://schemas.openxmlformats.org/officeDocument/2006/relationships/image" Target="../media/image28.jpeg"/><Relationship Id="rId10" Type="http://schemas.openxmlformats.org/officeDocument/2006/relationships/image" Target="../media/image10.jpeg"/><Relationship Id="rId19" Type="http://schemas.openxmlformats.org/officeDocument/2006/relationships/image" Target="../media/image19.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gif"/><Relationship Id="rId30" Type="http://schemas.openxmlformats.org/officeDocument/2006/relationships/image" Target="../media/image30.jpeg"/></Relationships>
</file>

<file path=ppt/slides/_rels/slide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uk.wikipedia.org/wiki/%D0%84%D0%B2%D1%80%D0%BE%D0%BF%D0%B5%D0%B9%D1%81%D1%8C%D0%BA%D0%B0_%D1%85%D0%B0%D1%80%D1%82%D1%96%D1%8F_%D0%BC%D1%96%D1%81%D1%86%D0%B5%D0%B2%D0%BE%D0%B3%D0%BE_%D1%81%D0%B0%D0%BC%D0%BE%D0%B2%D1%80%D1%8F%D0%B4%D1%83%D0%B2%D0%B0%D0%BD%D0%BD%D1%8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492369"/>
            <a:ext cx="9144000" cy="2220424"/>
          </a:xfrm>
          <a:noFill/>
          <a:effectLst>
            <a:outerShdw blurRad="50800" dist="50800" dir="5400000" sx="1000" sy="1000" algn="ctr" rotWithShape="0">
              <a:schemeClr val="tx1">
                <a:alpha val="43000"/>
              </a:schemeClr>
            </a:outerShdw>
          </a:effectLst>
        </p:spPr>
        <p:txBody>
          <a:bodyPr>
            <a:normAutofit/>
          </a:bodyPr>
          <a:lstStyle/>
          <a:p>
            <a:r>
              <a:rPr lang="uk-UA" b="1" dirty="0" smtClean="0">
                <a:solidFill>
                  <a:srgbClr val="FFFFFF"/>
                </a:solidFill>
                <a:effectLst>
                  <a:outerShdw blurRad="38100" dist="38100" dir="2700000" algn="tl">
                    <a:srgbClr val="000000">
                      <a:alpha val="43137"/>
                    </a:srgbClr>
                  </a:outerShdw>
                </a:effectLst>
                <a:latin typeface="a_Assuan" panose="02040904030706050204" pitchFamily="18" charset="-52"/>
              </a:rPr>
              <a:t>Євросоюз та самоврядування</a:t>
            </a:r>
            <a:endParaRPr lang="ru-RU" b="1" dirty="0">
              <a:solidFill>
                <a:srgbClr val="FFFFFF"/>
              </a:solidFill>
              <a:effectLst>
                <a:outerShdw blurRad="38100" dist="38100" dir="2700000" algn="tl">
                  <a:srgbClr val="000000">
                    <a:alpha val="43137"/>
                  </a:srgbClr>
                </a:outerShdw>
              </a:effectLst>
              <a:latin typeface="a_Assuan" panose="02040904030706050204" pitchFamily="18" charset="-52"/>
            </a:endParaRPr>
          </a:p>
        </p:txBody>
      </p:sp>
      <p:sp>
        <p:nvSpPr>
          <p:cNvPr id="3" name="Подзаголовок 2"/>
          <p:cNvSpPr>
            <a:spLocks noGrp="1"/>
          </p:cNvSpPr>
          <p:nvPr>
            <p:ph type="subTitle" idx="1"/>
          </p:nvPr>
        </p:nvSpPr>
        <p:spPr>
          <a:xfrm>
            <a:off x="1524000" y="3180007"/>
            <a:ext cx="9144000" cy="1655762"/>
          </a:xfrm>
        </p:spPr>
        <p:txBody>
          <a:bodyPr>
            <a:normAutofit/>
          </a:bodyPr>
          <a:lstStyle/>
          <a:p>
            <a:r>
              <a:rPr lang="uk-UA" sz="3600" b="1" dirty="0" smtClean="0">
                <a:solidFill>
                  <a:schemeClr val="bg1"/>
                </a:solidFill>
                <a:effectLst>
                  <a:outerShdw blurRad="38100" dist="38100" dir="2700000" algn="tl">
                    <a:srgbClr val="000000">
                      <a:alpha val="43137"/>
                    </a:srgbClr>
                  </a:outerShdw>
                </a:effectLst>
                <a:latin typeface="a_Assuan" panose="02040904030706050204" pitchFamily="18" charset="-52"/>
              </a:rPr>
              <a:t>Створив Ревва Владислав</a:t>
            </a:r>
          </a:p>
          <a:p>
            <a:r>
              <a:rPr lang="uk-UA" sz="3600" b="1" dirty="0" smtClean="0">
                <a:solidFill>
                  <a:schemeClr val="bg1"/>
                </a:solidFill>
                <a:effectLst>
                  <a:outerShdw blurRad="38100" dist="38100" dir="2700000" algn="tl">
                    <a:srgbClr val="000000">
                      <a:alpha val="43137"/>
                    </a:srgbClr>
                  </a:outerShdw>
                </a:effectLst>
                <a:latin typeface="a_Assuan" panose="02040904030706050204" pitchFamily="18" charset="-52"/>
              </a:rPr>
              <a:t>студент групи КН-207</a:t>
            </a:r>
            <a:endParaRPr lang="uk-UA" sz="3600"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2507654493"/>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solidFill>
                  <a:schemeClr val="bg1"/>
                </a:solidFill>
                <a:effectLst>
                  <a:outerShdw blurRad="38100" dist="38100" dir="2700000" algn="tl">
                    <a:srgbClr val="000000">
                      <a:alpha val="43137"/>
                    </a:srgbClr>
                  </a:outerShdw>
                </a:effectLst>
                <a:latin typeface="a_Assuan" panose="02040904030706050204" pitchFamily="18" charset="-52"/>
              </a:rPr>
              <a:t>Третя частина</a:t>
            </a:r>
            <a:endParaRPr lang="ru-RU"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3" name="Объект 2"/>
          <p:cNvSpPr>
            <a:spLocks noGrp="1"/>
          </p:cNvSpPr>
          <p:nvPr>
            <p:ph idx="1"/>
          </p:nvPr>
        </p:nvSpPr>
        <p:spPr>
          <a:xfrm>
            <a:off x="838200" y="1532548"/>
            <a:ext cx="10515600" cy="4351338"/>
          </a:xfrm>
        </p:spPr>
        <p:txBody>
          <a:bodyPr/>
          <a:lstStyle/>
          <a:p>
            <a:pPr lvl="0"/>
            <a:r>
              <a:rPr lang="uk-UA" b="1" dirty="0">
                <a:solidFill>
                  <a:schemeClr val="bg1"/>
                </a:solidFill>
                <a:effectLst>
                  <a:outerShdw blurRad="38100" dist="38100" dir="2700000" algn="tl">
                    <a:srgbClr val="000000">
                      <a:alpha val="43137"/>
                    </a:srgbClr>
                  </a:outerShdw>
                </a:effectLst>
                <a:latin typeface="a_Assuan" panose="02040904030706050204" pitchFamily="18" charset="-52"/>
              </a:rPr>
              <a:t>Третя частина регулює процедурні питання, зміст яких зазвичай стандартний і наявний у всіх конвенціях Ради Європи: підписання, ратифікація та набрання чинності (ст. 15), територіальна сфера дії (ст.16), денонсація і нотифікація (ст.18, 19).</a:t>
            </a:r>
            <a:endParaRPr lang="ru-RU" b="1" dirty="0">
              <a:solidFill>
                <a:schemeClr val="bg1"/>
              </a:solidFill>
              <a:effectLst>
                <a:outerShdw blurRad="38100" dist="38100" dir="2700000" algn="tl">
                  <a:srgbClr val="000000">
                    <a:alpha val="43137"/>
                  </a:srgbClr>
                </a:outerShdw>
              </a:effectLst>
              <a:latin typeface="a_Assuan" panose="02040904030706050204" pitchFamily="18" charset="-52"/>
            </a:endParaRPr>
          </a:p>
          <a:p>
            <a:endParaRPr lang="ru-RU"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316377979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1101"/>
                            </p:stCondLst>
                            <p:childTnLst>
                              <p:par>
                                <p:cTn id="8" presetID="42" presetClass="entr" presetSubtype="0" fill="hold" grpId="0" nodeType="afterEffect">
                                  <p:stCondLst>
                                    <p:cond delay="0"/>
                                  </p:stCondLst>
                                  <p:iterate type="wd">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1114" y="2721464"/>
            <a:ext cx="12032901" cy="1632822"/>
          </a:xfrm>
        </p:spPr>
        <p:txBody>
          <a:bodyPr>
            <a:normAutofit/>
          </a:bodyPr>
          <a:lstStyle/>
          <a:p>
            <a:r>
              <a:rPr lang="uk-UA" sz="7000" b="1" dirty="0" smtClean="0">
                <a:solidFill>
                  <a:schemeClr val="bg1"/>
                </a:solidFill>
                <a:effectLst>
                  <a:outerShdw blurRad="38100" dist="38100" dir="2700000" algn="tl">
                    <a:srgbClr val="000000">
                      <a:alpha val="43137"/>
                    </a:srgbClr>
                  </a:outerShdw>
                </a:effectLst>
                <a:latin typeface="a_Assuan" panose="02040904030706050204" pitchFamily="18" charset="-52"/>
              </a:rPr>
              <a:t>Дякую за увагу!</a:t>
            </a:r>
            <a:endParaRPr lang="ru-RU" sz="7000"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419146898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repeatCount="indefinite"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ppt_x</p:attrName>
                                        </p:attrNameLst>
                                      </p:cBhvr>
                                      <p:tavLst>
                                        <p:tav tm="0">
                                          <p:val>
                                            <p:strVal val="#ppt_x"/>
                                          </p:val>
                                        </p:tav>
                                        <p:tav tm="100000">
                                          <p:val>
                                            <p:strVal val="#ppt_x"/>
                                          </p:val>
                                        </p:tav>
                                      </p:tavLst>
                                    </p:anim>
                                    <p:anim calcmode="lin" valueType="num">
                                      <p:cBhvr>
                                        <p:cTn id="8" dur="5000" fill="hold"/>
                                        <p:tgtEl>
                                          <p:spTgt spid="2"/>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1325563"/>
          </a:xfrm>
        </p:spPr>
        <p:txBody>
          <a:bodyPr/>
          <a:lstStyle/>
          <a:p>
            <a:pPr algn="ctr"/>
            <a:r>
              <a:rPr lang="uk-UA" dirty="0" smtClean="0">
                <a:solidFill>
                  <a:schemeClr val="bg1"/>
                </a:solidFill>
                <a:effectLst>
                  <a:outerShdw blurRad="38100" dist="38100" dir="2700000" algn="tl">
                    <a:srgbClr val="000000">
                      <a:alpha val="43137"/>
                    </a:srgbClr>
                  </a:outerShdw>
                </a:effectLst>
                <a:latin typeface="a_Assuan" panose="02040904030706050204" pitchFamily="18" charset="-52"/>
              </a:rPr>
              <a:t>Історія виникнення Євросоюзу</a:t>
            </a:r>
            <a:endParaRPr lang="ru-RU"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3" name="Объект 2"/>
          <p:cNvSpPr>
            <a:spLocks noGrp="1"/>
          </p:cNvSpPr>
          <p:nvPr>
            <p:ph idx="1"/>
          </p:nvPr>
        </p:nvSpPr>
        <p:spPr>
          <a:xfrm>
            <a:off x="216876" y="992459"/>
            <a:ext cx="8364416" cy="1891418"/>
          </a:xfrm>
        </p:spPr>
        <p:txBody>
          <a:bodyPr>
            <a:normAutofit/>
          </a:bodyPr>
          <a:lstStyle/>
          <a:p>
            <a:pPr marL="0" indent="0" algn="just">
              <a:buNone/>
            </a:pP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Історично </a:t>
            </a:r>
            <a:r>
              <a:rPr lang="uk-UA" sz="2400" dirty="0">
                <a:solidFill>
                  <a:schemeClr val="bg1"/>
                </a:solidFill>
                <a:effectLst>
                  <a:outerShdw blurRad="38100" dist="38100" dir="2700000" algn="tl">
                    <a:srgbClr val="000000">
                      <a:alpha val="43137"/>
                    </a:srgbClr>
                  </a:outerShdw>
                </a:effectLst>
                <a:latin typeface="a_Assuan" panose="02040904030706050204" pitchFamily="18" charset="-52"/>
              </a:rPr>
              <a:t>коріння ЄС сягає Другої світової війни. Ідея європейської інтеграції </a:t>
            </a: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мала </a:t>
            </a:r>
            <a:r>
              <a:rPr lang="uk-UA" sz="2400" dirty="0">
                <a:solidFill>
                  <a:schemeClr val="bg1"/>
                </a:solidFill>
                <a:effectLst>
                  <a:outerShdw blurRad="38100" dist="38100" dir="2700000" algn="tl">
                    <a:srgbClr val="000000">
                      <a:alpha val="43137"/>
                    </a:srgbClr>
                  </a:outerShdw>
                </a:effectLst>
                <a:latin typeface="a_Assuan" panose="02040904030706050204" pitchFamily="18" charset="-52"/>
              </a:rPr>
              <a:t>за мету запобігти убивчим війнам та їх руйнівним наслідкам. Уперше вона була </a:t>
            </a: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запропонована</a:t>
            </a:r>
            <a:endParaRPr lang="ru-RU"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581292" y="925286"/>
            <a:ext cx="3333750" cy="4953227"/>
          </a:xfrm>
          <a:prstGeom prst="rect">
            <a:avLst/>
          </a:prstGeom>
        </p:spPr>
      </p:pic>
      <p:sp>
        <p:nvSpPr>
          <p:cNvPr id="9" name="Прямоугольник 8"/>
          <p:cNvSpPr/>
          <p:nvPr/>
        </p:nvSpPr>
        <p:spPr>
          <a:xfrm>
            <a:off x="250328" y="2525486"/>
            <a:ext cx="8258910" cy="1569660"/>
          </a:xfrm>
          <a:prstGeom prst="rect">
            <a:avLst/>
          </a:prstGeom>
        </p:spPr>
        <p:txBody>
          <a:bodyPr wrap="square">
            <a:spAutoFit/>
          </a:bodyPr>
          <a:lstStyle/>
          <a:p>
            <a:pPr algn="just"/>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Міністром закордонних справ Франції </a:t>
            </a: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Робертом </a:t>
            </a:r>
            <a:r>
              <a:rPr lang="uk-UA" sz="2400" dirty="0" err="1" smtClean="0">
                <a:solidFill>
                  <a:schemeClr val="bg1"/>
                </a:solidFill>
                <a:effectLst>
                  <a:outerShdw blurRad="38100" dist="38100" dir="2700000" algn="tl">
                    <a:srgbClr val="000000">
                      <a:alpha val="43137"/>
                    </a:srgbClr>
                  </a:outerShdw>
                </a:effectLst>
                <a:latin typeface="a_Assuan" panose="02040904030706050204" pitchFamily="18" charset="-52"/>
              </a:rPr>
              <a:t>Шуманом</a:t>
            </a: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 у промові 9 травня 1950 року. Ця дата – день народження того, чим є сьогодні ЄС, – відзначається щорічно як День Європи, який також святкується в Україні з 2002 року.</a:t>
            </a:r>
            <a:endParaRPr lang="ru-RU" sz="2400" dirty="0" smtClean="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10493092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2501"/>
                            </p:stCondLst>
                            <p:childTnLst>
                              <p:par>
                                <p:cTn id="8" presetID="10" presetClass="entr" presetSubtype="0" fill="hold"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par>
                                <p:cTn id="11" presetID="42"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32" presetClass="emph" presetSubtype="0" repeatCount="3000" fill="hold" nodeType="withEffect">
                                  <p:stCondLst>
                                    <p:cond delay="0"/>
                                  </p:stCondLst>
                                  <p:childTnLst>
                                    <p:animRot by="120000">
                                      <p:cBhvr>
                                        <p:cTn id="17" dur="200" fill="hold">
                                          <p:stCondLst>
                                            <p:cond delay="0"/>
                                          </p:stCondLst>
                                        </p:cTn>
                                        <p:tgtEl>
                                          <p:spTgt spid="4"/>
                                        </p:tgtEl>
                                        <p:attrNameLst>
                                          <p:attrName>r</p:attrName>
                                        </p:attrNameLst>
                                      </p:cBhvr>
                                    </p:animRot>
                                    <p:animRot by="-240000">
                                      <p:cBhvr>
                                        <p:cTn id="18" dur="400" fill="hold">
                                          <p:stCondLst>
                                            <p:cond delay="400"/>
                                          </p:stCondLst>
                                        </p:cTn>
                                        <p:tgtEl>
                                          <p:spTgt spid="4"/>
                                        </p:tgtEl>
                                        <p:attrNameLst>
                                          <p:attrName>r</p:attrName>
                                        </p:attrNameLst>
                                      </p:cBhvr>
                                    </p:animRot>
                                    <p:animRot by="240000">
                                      <p:cBhvr>
                                        <p:cTn id="19" dur="400" fill="hold">
                                          <p:stCondLst>
                                            <p:cond delay="800"/>
                                          </p:stCondLst>
                                        </p:cTn>
                                        <p:tgtEl>
                                          <p:spTgt spid="4"/>
                                        </p:tgtEl>
                                        <p:attrNameLst>
                                          <p:attrName>r</p:attrName>
                                        </p:attrNameLst>
                                      </p:cBhvr>
                                    </p:animRot>
                                    <p:animRot by="-240000">
                                      <p:cBhvr>
                                        <p:cTn id="20" dur="400" fill="hold">
                                          <p:stCondLst>
                                            <p:cond delay="1200"/>
                                          </p:stCondLst>
                                        </p:cTn>
                                        <p:tgtEl>
                                          <p:spTgt spid="4"/>
                                        </p:tgtEl>
                                        <p:attrNameLst>
                                          <p:attrName>r</p:attrName>
                                        </p:attrNameLst>
                                      </p:cBhvr>
                                    </p:animRot>
                                    <p:animRot by="120000">
                                      <p:cBhvr>
                                        <p:cTn id="21" dur="400" fill="hold">
                                          <p:stCondLst>
                                            <p:cond delay="1600"/>
                                          </p:stCondLst>
                                        </p:cTn>
                                        <p:tgtEl>
                                          <p:spTgt spid="4"/>
                                        </p:tgtEl>
                                        <p:attrNameLst>
                                          <p:attrName>r</p:attrName>
                                        </p:attrNameLst>
                                      </p:cBhvr>
                                    </p:animRot>
                                  </p:childTnLst>
                                </p:cTn>
                              </p:par>
                            </p:childTnLst>
                          </p:cTn>
                        </p:par>
                        <p:par>
                          <p:cTn id="22" fill="hold">
                            <p:stCondLst>
                              <p:cond delay="8501"/>
                            </p:stCondLst>
                            <p:childTnLst>
                              <p:par>
                                <p:cTn id="23" presetID="42" presetClass="entr" presetSubtype="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fade">
                                      <p:cBhvr>
                                        <p:cTn id="25" dur="1000"/>
                                        <p:tgtEl>
                                          <p:spTgt spid="9">
                                            <p:txEl>
                                              <p:pRg st="0" end="0"/>
                                            </p:txEl>
                                          </p:spTgt>
                                        </p:tgtEl>
                                      </p:cBhvr>
                                    </p:animEffect>
                                    <p:anim calcmode="lin" valueType="num">
                                      <p:cBhvr>
                                        <p:cTn id="2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6257" y="-420471"/>
            <a:ext cx="10515600" cy="1325563"/>
          </a:xfrm>
        </p:spPr>
        <p:txBody>
          <a:bodyPr>
            <a:normAutofit/>
          </a:bodyPr>
          <a:lstStyle/>
          <a:p>
            <a:r>
              <a:rPr lang="uk-UA" sz="3200" b="1" dirty="0" smtClean="0">
                <a:solidFill>
                  <a:schemeClr val="bg1"/>
                </a:solidFill>
                <a:effectLst>
                  <a:outerShdw blurRad="38100" dist="38100" dir="2700000" algn="tl">
                    <a:srgbClr val="000000">
                      <a:alpha val="43137"/>
                    </a:srgbClr>
                  </a:outerShdw>
                </a:effectLst>
                <a:latin typeface="a_Assuan" panose="02040904030706050204" pitchFamily="18" charset="-52"/>
              </a:rPr>
              <a:t>Європейський Союз має 27 членів. </a:t>
            </a:r>
            <a:endParaRPr lang="uk-UA" sz="3200"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3" name="Объект 2"/>
          <p:cNvSpPr>
            <a:spLocks noGrp="1"/>
          </p:cNvSpPr>
          <p:nvPr>
            <p:ph idx="1"/>
          </p:nvPr>
        </p:nvSpPr>
        <p:spPr>
          <a:xfrm>
            <a:off x="0" y="378474"/>
            <a:ext cx="11932356" cy="4351338"/>
          </a:xfrm>
        </p:spPr>
        <p:txBody>
          <a:bodyPr>
            <a:normAutofit/>
          </a:bodyPr>
          <a:lstStyle/>
          <a:p>
            <a:pPr marL="0" indent="0">
              <a:buNone/>
            </a:pP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Відповідно до дати вступу в ЄС це такі країни:</a:t>
            </a:r>
            <a:endParaRPr lang="ru-RU" sz="2400" dirty="0" smtClean="0">
              <a:solidFill>
                <a:schemeClr val="bg1"/>
              </a:solidFill>
              <a:effectLst>
                <a:outerShdw blurRad="38100" dist="38100" dir="2700000" algn="tl">
                  <a:srgbClr val="000000">
                    <a:alpha val="43137"/>
                  </a:srgbClr>
                </a:outerShdw>
              </a:effectLst>
              <a:latin typeface="a_Assuan" panose="02040904030706050204" pitchFamily="18" charset="-52"/>
            </a:endParaRPr>
          </a:p>
          <a:p>
            <a:pPr marL="0" indent="0">
              <a:buNone/>
            </a:pP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25/03/1957 Франція, Німеччина, Італія, Нідерланди, Бельгія, Люксембург. </a:t>
            </a:r>
            <a:endParaRPr lang="uk-UA"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199986" y="1188598"/>
            <a:ext cx="979792" cy="551133"/>
          </a:xfrm>
          <a:prstGeom prst="rect">
            <a:avLst/>
          </a:prstGeom>
        </p:spPr>
      </p:pic>
      <p:pic>
        <p:nvPicPr>
          <p:cNvPr id="9" name="Рисунок 8"/>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759158" y="1188598"/>
            <a:ext cx="979793" cy="551133"/>
          </a:xfrm>
          <a:prstGeom prst="rect">
            <a:avLst/>
          </a:prstGeom>
        </p:spPr>
      </p:pic>
      <p:pic>
        <p:nvPicPr>
          <p:cNvPr id="10" name="Рисунок 9"/>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229449" y="1194642"/>
            <a:ext cx="1005168" cy="565407"/>
          </a:xfrm>
          <a:prstGeom prst="rect">
            <a:avLst/>
          </a:prstGeom>
        </p:spPr>
      </p:pic>
      <p:pic>
        <p:nvPicPr>
          <p:cNvPr id="11" name="Рисунок 10"/>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792690" y="1207823"/>
            <a:ext cx="1005168" cy="572544"/>
          </a:xfrm>
          <a:prstGeom prst="rect">
            <a:avLst/>
          </a:prstGeom>
        </p:spPr>
      </p:pic>
      <p:pic>
        <p:nvPicPr>
          <p:cNvPr id="12" name="Рисунок 11"/>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8417595" y="1217982"/>
            <a:ext cx="1017856" cy="572544"/>
          </a:xfrm>
          <a:prstGeom prst="rect">
            <a:avLst/>
          </a:prstGeom>
        </p:spPr>
      </p:pic>
      <p:pic>
        <p:nvPicPr>
          <p:cNvPr id="13" name="Рисунок 12"/>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10111384" y="1210845"/>
            <a:ext cx="1005167" cy="579681"/>
          </a:xfrm>
          <a:prstGeom prst="rect">
            <a:avLst/>
          </a:prstGeom>
        </p:spPr>
      </p:pic>
      <p:sp>
        <p:nvSpPr>
          <p:cNvPr id="14" name="Прямоугольник 13"/>
          <p:cNvSpPr/>
          <p:nvPr/>
        </p:nvSpPr>
        <p:spPr>
          <a:xfrm>
            <a:off x="55170" y="2901364"/>
            <a:ext cx="3272050" cy="461665"/>
          </a:xfrm>
          <a:prstGeom prst="rect">
            <a:avLst/>
          </a:prstGeom>
        </p:spPr>
        <p:txBody>
          <a:bodyPr wrap="none">
            <a:spAutoFit/>
          </a:bodyPr>
          <a:lstStyle/>
          <a:p>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01/01/1981   Греція</a:t>
            </a:r>
            <a:endParaRPr lang="uk-UA"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pic>
        <p:nvPicPr>
          <p:cNvPr id="29" name="Рисунок 28"/>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2230990" y="3329764"/>
            <a:ext cx="979792" cy="572544"/>
          </a:xfrm>
          <a:prstGeom prst="rect">
            <a:avLst/>
          </a:prstGeom>
        </p:spPr>
      </p:pic>
      <p:sp>
        <p:nvSpPr>
          <p:cNvPr id="30" name="Прямоугольник 29"/>
          <p:cNvSpPr/>
          <p:nvPr/>
        </p:nvSpPr>
        <p:spPr>
          <a:xfrm>
            <a:off x="3521374" y="2901364"/>
            <a:ext cx="5426486" cy="461665"/>
          </a:xfrm>
          <a:prstGeom prst="rect">
            <a:avLst/>
          </a:prstGeom>
        </p:spPr>
        <p:txBody>
          <a:bodyPr wrap="none">
            <a:spAutoFit/>
          </a:bodyPr>
          <a:lstStyle/>
          <a:p>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01/01/1986  </a:t>
            </a:r>
            <a:r>
              <a:rPr lang="ru-RU" sz="2400" dirty="0" smtClean="0">
                <a:solidFill>
                  <a:schemeClr val="bg1"/>
                </a:solidFill>
                <a:effectLst>
                  <a:outerShdw blurRad="38100" dist="38100" dir="2700000" algn="tl">
                    <a:srgbClr val="000000">
                      <a:alpha val="43137"/>
                    </a:srgbClr>
                  </a:outerShdw>
                </a:effectLst>
                <a:latin typeface="a_Assuan" panose="02040904030706050204" pitchFamily="18" charset="-52"/>
              </a:rPr>
              <a:t> </a:t>
            </a: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Іспанія</a:t>
            </a:r>
            <a:r>
              <a:rPr lang="ru-RU" sz="2400" dirty="0" smtClean="0">
                <a:solidFill>
                  <a:schemeClr val="bg1"/>
                </a:solidFill>
                <a:effectLst>
                  <a:outerShdw blurRad="38100" dist="38100" dir="2700000" algn="tl">
                    <a:srgbClr val="000000">
                      <a:alpha val="43137"/>
                    </a:srgbClr>
                  </a:outerShdw>
                </a:effectLst>
                <a:latin typeface="a_Assuan" panose="02040904030706050204" pitchFamily="18" charset="-52"/>
              </a:rPr>
              <a:t>, </a:t>
            </a: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Португалія.</a:t>
            </a:r>
            <a:endParaRPr lang="uk-UA"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pic>
        <p:nvPicPr>
          <p:cNvPr id="31" name="Рисунок 30"/>
          <p:cNvPicPr>
            <a:picLocks noChangeAspect="1"/>
          </p:cNvPicPr>
          <p:nvPr/>
        </p:nvPicPr>
        <p:blipFill>
          <a:blip r:embed="rId11" cstate="print">
            <a:extLst>
              <a:ext uri="{28A0092B-C50C-407E-A947-70E740481C1C}">
                <a14:useLocalDpi xmlns="" xmlns:a14="http://schemas.microsoft.com/office/drawing/2010/main" val="0"/>
              </a:ext>
            </a:extLst>
          </a:blip>
          <a:stretch>
            <a:fillRect/>
          </a:stretch>
        </p:blipFill>
        <p:spPr>
          <a:xfrm>
            <a:off x="5721359" y="3330981"/>
            <a:ext cx="979792" cy="570111"/>
          </a:xfrm>
          <a:prstGeom prst="rect">
            <a:avLst/>
          </a:prstGeom>
        </p:spPr>
      </p:pic>
      <p:pic>
        <p:nvPicPr>
          <p:cNvPr id="32" name="Рисунок 31"/>
          <p:cNvPicPr>
            <a:picLocks noChangeAspect="1"/>
          </p:cNvPicPr>
          <p:nvPr/>
        </p:nvPicPr>
        <p:blipFill>
          <a:blip r:embed="rId12" cstate="print">
            <a:extLst>
              <a:ext uri="{28A0092B-C50C-407E-A947-70E740481C1C}">
                <a14:useLocalDpi xmlns="" xmlns:a14="http://schemas.microsoft.com/office/drawing/2010/main" val="0"/>
              </a:ext>
            </a:extLst>
          </a:blip>
          <a:stretch>
            <a:fillRect/>
          </a:stretch>
        </p:blipFill>
        <p:spPr>
          <a:xfrm>
            <a:off x="7322335" y="3329639"/>
            <a:ext cx="1000800" cy="574766"/>
          </a:xfrm>
          <a:prstGeom prst="rect">
            <a:avLst/>
          </a:prstGeom>
        </p:spPr>
      </p:pic>
      <p:sp>
        <p:nvSpPr>
          <p:cNvPr id="33" name="Прямоугольник 32"/>
          <p:cNvSpPr/>
          <p:nvPr/>
        </p:nvSpPr>
        <p:spPr>
          <a:xfrm>
            <a:off x="55170" y="3869043"/>
            <a:ext cx="6670416" cy="461665"/>
          </a:xfrm>
          <a:prstGeom prst="rect">
            <a:avLst/>
          </a:prstGeom>
        </p:spPr>
        <p:txBody>
          <a:bodyPr wrap="none">
            <a:spAutoFit/>
          </a:bodyPr>
          <a:lstStyle/>
          <a:p>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01/01/1995   Австрія, Фінляндія, Швеція.</a:t>
            </a:r>
            <a:endParaRPr lang="uk-UA"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pic>
        <p:nvPicPr>
          <p:cNvPr id="34" name="Рисунок 33"/>
          <p:cNvPicPr>
            <a:picLocks noChangeAspect="1"/>
          </p:cNvPicPr>
          <p:nvPr/>
        </p:nvPicPr>
        <p:blipFill>
          <a:blip r:embed="rId13" cstate="print">
            <a:extLst>
              <a:ext uri="{28A0092B-C50C-407E-A947-70E740481C1C}">
                <a14:useLocalDpi xmlns="" xmlns:a14="http://schemas.microsoft.com/office/drawing/2010/main" val="0"/>
              </a:ext>
            </a:extLst>
          </a:blip>
          <a:stretch>
            <a:fillRect/>
          </a:stretch>
        </p:blipFill>
        <p:spPr>
          <a:xfrm>
            <a:off x="5426961" y="4263856"/>
            <a:ext cx="1000798" cy="572438"/>
          </a:xfrm>
          <a:prstGeom prst="rect">
            <a:avLst/>
          </a:prstGeom>
        </p:spPr>
      </p:pic>
      <p:pic>
        <p:nvPicPr>
          <p:cNvPr id="35" name="Рисунок 34"/>
          <p:cNvPicPr>
            <a:picLocks noChangeAspect="1"/>
          </p:cNvPicPr>
          <p:nvPr/>
        </p:nvPicPr>
        <p:blipFill>
          <a:blip r:embed="rId14" cstate="print">
            <a:extLst>
              <a:ext uri="{28A0092B-C50C-407E-A947-70E740481C1C}">
                <a14:useLocalDpi xmlns="" xmlns:a14="http://schemas.microsoft.com/office/drawing/2010/main" val="0"/>
              </a:ext>
            </a:extLst>
          </a:blip>
          <a:stretch>
            <a:fillRect/>
          </a:stretch>
        </p:blipFill>
        <p:spPr>
          <a:xfrm>
            <a:off x="2255154" y="4270354"/>
            <a:ext cx="979792" cy="565940"/>
          </a:xfrm>
          <a:prstGeom prst="rect">
            <a:avLst/>
          </a:prstGeom>
        </p:spPr>
      </p:pic>
      <p:pic>
        <p:nvPicPr>
          <p:cNvPr id="36" name="Рисунок 35"/>
          <p:cNvPicPr>
            <a:picLocks noChangeAspect="1"/>
          </p:cNvPicPr>
          <p:nvPr/>
        </p:nvPicPr>
        <p:blipFill>
          <a:blip r:embed="rId15" cstate="print">
            <a:extLst>
              <a:ext uri="{28A0092B-C50C-407E-A947-70E740481C1C}">
                <a14:useLocalDpi xmlns="" xmlns:a14="http://schemas.microsoft.com/office/drawing/2010/main" val="0"/>
              </a:ext>
            </a:extLst>
          </a:blip>
          <a:stretch>
            <a:fillRect/>
          </a:stretch>
        </p:blipFill>
        <p:spPr>
          <a:xfrm>
            <a:off x="3856131" y="4262670"/>
            <a:ext cx="1000799" cy="573624"/>
          </a:xfrm>
          <a:prstGeom prst="rect">
            <a:avLst/>
          </a:prstGeom>
        </p:spPr>
      </p:pic>
      <p:sp>
        <p:nvSpPr>
          <p:cNvPr id="39" name="Прямоугольник 38"/>
          <p:cNvSpPr/>
          <p:nvPr/>
        </p:nvSpPr>
        <p:spPr>
          <a:xfrm>
            <a:off x="25219" y="4764654"/>
            <a:ext cx="11932356" cy="830997"/>
          </a:xfrm>
          <a:prstGeom prst="rect">
            <a:avLst/>
          </a:prstGeom>
        </p:spPr>
        <p:txBody>
          <a:bodyPr wrap="square">
            <a:spAutoFit/>
          </a:bodyPr>
          <a:lstStyle/>
          <a:p>
            <a:pPr algn="just"/>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2004 Чехія,  Естонія,  Латвія,  Литва,  Угорщина, Мальта, </a:t>
            </a:r>
            <a:r>
              <a:rPr lang="uk-UA" sz="2400" dirty="0">
                <a:solidFill>
                  <a:schemeClr val="bg1"/>
                </a:solidFill>
                <a:effectLst>
                  <a:outerShdw blurRad="38100" dist="38100" dir="2700000" algn="tl">
                    <a:srgbClr val="000000">
                      <a:alpha val="43137"/>
                    </a:srgbClr>
                  </a:outerShdw>
                </a:effectLst>
                <a:latin typeface="a_Assuan" panose="02040904030706050204" pitchFamily="18" charset="-52"/>
              </a:rPr>
              <a:t>Польща, </a:t>
            </a: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Кіпр,</a:t>
            </a:r>
            <a:endParaRPr lang="ru-RU" sz="2400" dirty="0">
              <a:solidFill>
                <a:schemeClr val="bg1"/>
              </a:solidFill>
              <a:effectLst>
                <a:outerShdw blurRad="38100" dist="38100" dir="2700000" algn="tl">
                  <a:srgbClr val="000000">
                    <a:alpha val="43137"/>
                  </a:srgbClr>
                </a:outerShdw>
              </a:effectLst>
              <a:latin typeface="a_Assuan" panose="02040904030706050204" pitchFamily="18" charset="-52"/>
            </a:endParaRPr>
          </a:p>
          <a:p>
            <a:pPr algn="just"/>
            <a:endParaRPr lang="ru-RU"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pic>
        <p:nvPicPr>
          <p:cNvPr id="41" name="Рисунок 40"/>
          <p:cNvPicPr>
            <a:picLocks noChangeAspect="1"/>
          </p:cNvPicPr>
          <p:nvPr/>
        </p:nvPicPr>
        <p:blipFill>
          <a:blip r:embed="rId16" cstate="print">
            <a:extLst>
              <a:ext uri="{28A0092B-C50C-407E-A947-70E740481C1C}">
                <a14:useLocalDpi xmlns="" xmlns:a14="http://schemas.microsoft.com/office/drawing/2010/main" val="0"/>
              </a:ext>
            </a:extLst>
          </a:blip>
          <a:stretch>
            <a:fillRect/>
          </a:stretch>
        </p:blipFill>
        <p:spPr>
          <a:xfrm>
            <a:off x="936222" y="5180328"/>
            <a:ext cx="1000799" cy="576388"/>
          </a:xfrm>
          <a:prstGeom prst="rect">
            <a:avLst/>
          </a:prstGeom>
        </p:spPr>
      </p:pic>
      <p:pic>
        <p:nvPicPr>
          <p:cNvPr id="42" name="Рисунок 41"/>
          <p:cNvPicPr>
            <a:picLocks noChangeAspect="1"/>
          </p:cNvPicPr>
          <p:nvPr/>
        </p:nvPicPr>
        <p:blipFill>
          <a:blip r:embed="rId17" cstate="print">
            <a:extLst>
              <a:ext uri="{28A0092B-C50C-407E-A947-70E740481C1C}">
                <a14:useLocalDpi xmlns="" xmlns:a14="http://schemas.microsoft.com/office/drawing/2010/main" val="0"/>
              </a:ext>
            </a:extLst>
          </a:blip>
          <a:stretch>
            <a:fillRect/>
          </a:stretch>
        </p:blipFill>
        <p:spPr>
          <a:xfrm>
            <a:off x="3593532" y="5180180"/>
            <a:ext cx="1006383" cy="587272"/>
          </a:xfrm>
          <a:prstGeom prst="rect">
            <a:avLst/>
          </a:prstGeom>
        </p:spPr>
      </p:pic>
      <p:pic>
        <p:nvPicPr>
          <p:cNvPr id="43" name="Рисунок 42"/>
          <p:cNvPicPr>
            <a:picLocks noChangeAspect="1"/>
          </p:cNvPicPr>
          <p:nvPr/>
        </p:nvPicPr>
        <p:blipFill>
          <a:blip r:embed="rId18" cstate="print">
            <a:extLst>
              <a:ext uri="{28A0092B-C50C-407E-A947-70E740481C1C}">
                <a14:useLocalDpi xmlns="" xmlns:a14="http://schemas.microsoft.com/office/drawing/2010/main" val="0"/>
              </a:ext>
            </a:extLst>
          </a:blip>
          <a:stretch>
            <a:fillRect/>
          </a:stretch>
        </p:blipFill>
        <p:spPr>
          <a:xfrm>
            <a:off x="2204721" y="5182293"/>
            <a:ext cx="1017619" cy="579939"/>
          </a:xfrm>
          <a:prstGeom prst="rect">
            <a:avLst/>
          </a:prstGeom>
        </p:spPr>
      </p:pic>
      <p:pic>
        <p:nvPicPr>
          <p:cNvPr id="44" name="Рисунок 43"/>
          <p:cNvPicPr>
            <a:picLocks noChangeAspect="1"/>
          </p:cNvPicPr>
          <p:nvPr/>
        </p:nvPicPr>
        <p:blipFill>
          <a:blip r:embed="rId19" cstate="print">
            <a:extLst>
              <a:ext uri="{28A0092B-C50C-407E-A947-70E740481C1C}">
                <a14:useLocalDpi xmlns="" xmlns:a14="http://schemas.microsoft.com/office/drawing/2010/main" val="0"/>
              </a:ext>
            </a:extLst>
          </a:blip>
          <a:stretch>
            <a:fillRect/>
          </a:stretch>
        </p:blipFill>
        <p:spPr>
          <a:xfrm>
            <a:off x="1157024" y="6059739"/>
            <a:ext cx="1000798" cy="548099"/>
          </a:xfrm>
          <a:prstGeom prst="rect">
            <a:avLst/>
          </a:prstGeom>
        </p:spPr>
      </p:pic>
      <p:pic>
        <p:nvPicPr>
          <p:cNvPr id="45" name="Рисунок 44"/>
          <p:cNvPicPr>
            <a:picLocks noChangeAspect="1"/>
          </p:cNvPicPr>
          <p:nvPr/>
        </p:nvPicPr>
        <p:blipFill>
          <a:blip r:embed="rId20" cstate="print">
            <a:extLst>
              <a:ext uri="{28A0092B-C50C-407E-A947-70E740481C1C}">
                <a14:useLocalDpi xmlns="" xmlns:a14="http://schemas.microsoft.com/office/drawing/2010/main" val="0"/>
              </a:ext>
            </a:extLst>
          </a:blip>
          <a:stretch>
            <a:fillRect/>
          </a:stretch>
        </p:blipFill>
        <p:spPr>
          <a:xfrm>
            <a:off x="7938265" y="5172970"/>
            <a:ext cx="1000800" cy="570244"/>
          </a:xfrm>
          <a:prstGeom prst="rect">
            <a:avLst/>
          </a:prstGeom>
        </p:spPr>
      </p:pic>
      <p:pic>
        <p:nvPicPr>
          <p:cNvPr id="46" name="Рисунок 45"/>
          <p:cNvPicPr>
            <a:picLocks noChangeAspect="1"/>
          </p:cNvPicPr>
          <p:nvPr/>
        </p:nvPicPr>
        <p:blipFill>
          <a:blip r:embed="rId21" cstate="print">
            <a:extLst>
              <a:ext uri="{28A0092B-C50C-407E-A947-70E740481C1C}">
                <a14:useLocalDpi xmlns="" xmlns:a14="http://schemas.microsoft.com/office/drawing/2010/main" val="0"/>
              </a:ext>
            </a:extLst>
          </a:blip>
          <a:stretch>
            <a:fillRect/>
          </a:stretch>
        </p:blipFill>
        <p:spPr>
          <a:xfrm>
            <a:off x="6564926" y="5182250"/>
            <a:ext cx="998246" cy="565728"/>
          </a:xfrm>
          <a:prstGeom prst="rect">
            <a:avLst/>
          </a:prstGeom>
        </p:spPr>
      </p:pic>
      <p:pic>
        <p:nvPicPr>
          <p:cNvPr id="47" name="Рисунок 46"/>
          <p:cNvPicPr>
            <a:picLocks noChangeAspect="1"/>
          </p:cNvPicPr>
          <p:nvPr/>
        </p:nvPicPr>
        <p:blipFill>
          <a:blip r:embed="rId22" cstate="print">
            <a:extLst>
              <a:ext uri="{28A0092B-C50C-407E-A947-70E740481C1C}">
                <a14:useLocalDpi xmlns="" xmlns:a14="http://schemas.microsoft.com/office/drawing/2010/main" val="0"/>
              </a:ext>
            </a:extLst>
          </a:blip>
          <a:stretch>
            <a:fillRect/>
          </a:stretch>
        </p:blipFill>
        <p:spPr>
          <a:xfrm>
            <a:off x="4992370" y="5191371"/>
            <a:ext cx="978787" cy="587272"/>
          </a:xfrm>
          <a:prstGeom prst="rect">
            <a:avLst/>
          </a:prstGeom>
        </p:spPr>
      </p:pic>
      <p:sp>
        <p:nvSpPr>
          <p:cNvPr id="57" name="Прямоугольник 56"/>
          <p:cNvSpPr/>
          <p:nvPr/>
        </p:nvSpPr>
        <p:spPr>
          <a:xfrm>
            <a:off x="864333" y="5721561"/>
            <a:ext cx="3696333" cy="487506"/>
          </a:xfrm>
          <a:prstGeom prst="rect">
            <a:avLst/>
          </a:prstGeom>
        </p:spPr>
        <p:txBody>
          <a:bodyPr wrap="none">
            <a:spAutoFit/>
          </a:bodyPr>
          <a:lstStyle/>
          <a:p>
            <a:pPr algn="just">
              <a:lnSpc>
                <a:spcPct val="107000"/>
              </a:lnSpc>
              <a:spcAft>
                <a:spcPts val="800"/>
              </a:spcAft>
            </a:pPr>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ea typeface="Calibri" panose="020F0502020204030204" pitchFamily="34" charset="0"/>
                <a:cs typeface="Times New Roman" panose="02020603050405020304" pitchFamily="18" charset="0"/>
              </a:rPr>
              <a:t>Словенія, Словаччина.</a:t>
            </a:r>
            <a:endParaRPr lang="ru-RU" sz="2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9" name="Рисунок 68"/>
          <p:cNvPicPr>
            <a:picLocks noChangeAspect="1"/>
          </p:cNvPicPr>
          <p:nvPr/>
        </p:nvPicPr>
        <p:blipFill>
          <a:blip r:embed="rId23" cstate="print">
            <a:extLst>
              <a:ext uri="{28A0092B-C50C-407E-A947-70E740481C1C}">
                <a14:useLocalDpi xmlns="" xmlns:a14="http://schemas.microsoft.com/office/drawing/2010/main" val="0"/>
              </a:ext>
            </a:extLst>
          </a:blip>
          <a:stretch>
            <a:fillRect/>
          </a:stretch>
        </p:blipFill>
        <p:spPr>
          <a:xfrm>
            <a:off x="10615310" y="6165574"/>
            <a:ext cx="1002482" cy="527330"/>
          </a:xfrm>
          <a:prstGeom prst="rect">
            <a:avLst/>
          </a:prstGeom>
        </p:spPr>
      </p:pic>
      <p:pic>
        <p:nvPicPr>
          <p:cNvPr id="70" name="Рисунок 69"/>
          <p:cNvPicPr>
            <a:picLocks noChangeAspect="1"/>
          </p:cNvPicPr>
          <p:nvPr/>
        </p:nvPicPr>
        <p:blipFill>
          <a:blip r:embed="rId24" cstate="print">
            <a:extLst>
              <a:ext uri="{28A0092B-C50C-407E-A947-70E740481C1C}">
                <a14:useLocalDpi xmlns="" xmlns:a14="http://schemas.microsoft.com/office/drawing/2010/main" val="0"/>
              </a:ext>
            </a:extLst>
          </a:blip>
          <a:stretch>
            <a:fillRect/>
          </a:stretch>
        </p:blipFill>
        <p:spPr>
          <a:xfrm>
            <a:off x="9274604" y="5189194"/>
            <a:ext cx="1039546" cy="551840"/>
          </a:xfrm>
          <a:prstGeom prst="rect">
            <a:avLst/>
          </a:prstGeom>
        </p:spPr>
      </p:pic>
      <p:pic>
        <p:nvPicPr>
          <p:cNvPr id="71" name="Рисунок 70"/>
          <p:cNvPicPr>
            <a:picLocks noChangeAspect="1"/>
          </p:cNvPicPr>
          <p:nvPr/>
        </p:nvPicPr>
        <p:blipFill>
          <a:blip r:embed="rId25" cstate="print">
            <a:extLst>
              <a:ext uri="{28A0092B-C50C-407E-A947-70E740481C1C}">
                <a14:useLocalDpi xmlns="" xmlns:a14="http://schemas.microsoft.com/office/drawing/2010/main" val="0"/>
              </a:ext>
            </a:extLst>
          </a:blip>
          <a:stretch>
            <a:fillRect/>
          </a:stretch>
        </p:blipFill>
        <p:spPr>
          <a:xfrm>
            <a:off x="9263463" y="6152422"/>
            <a:ext cx="978787" cy="553633"/>
          </a:xfrm>
          <a:prstGeom prst="rect">
            <a:avLst/>
          </a:prstGeom>
        </p:spPr>
      </p:pic>
      <p:pic>
        <p:nvPicPr>
          <p:cNvPr id="72" name="Рисунок 71"/>
          <p:cNvPicPr>
            <a:picLocks noChangeAspect="1"/>
          </p:cNvPicPr>
          <p:nvPr/>
        </p:nvPicPr>
        <p:blipFill>
          <a:blip r:embed="rId26" cstate="print">
            <a:extLst>
              <a:ext uri="{28A0092B-C50C-407E-A947-70E740481C1C}">
                <a14:useLocalDpi xmlns="" xmlns:a14="http://schemas.microsoft.com/office/drawing/2010/main" val="0"/>
              </a:ext>
            </a:extLst>
          </a:blip>
          <a:stretch>
            <a:fillRect/>
          </a:stretch>
        </p:blipFill>
        <p:spPr>
          <a:xfrm>
            <a:off x="2877213" y="6081576"/>
            <a:ext cx="979793" cy="548099"/>
          </a:xfrm>
          <a:prstGeom prst="rect">
            <a:avLst/>
          </a:prstGeom>
        </p:spPr>
      </p:pic>
      <p:pic>
        <p:nvPicPr>
          <p:cNvPr id="73" name="Рисунок 72"/>
          <p:cNvPicPr>
            <a:picLocks noChangeAspect="1"/>
          </p:cNvPicPr>
          <p:nvPr/>
        </p:nvPicPr>
        <p:blipFill>
          <a:blip r:embed="rId27" cstate="print">
            <a:extLst>
              <a:ext uri="{28A0092B-C50C-407E-A947-70E740481C1C}">
                <a14:useLocalDpi xmlns="" xmlns:a14="http://schemas.microsoft.com/office/drawing/2010/main" val="0"/>
              </a:ext>
            </a:extLst>
          </a:blip>
          <a:stretch>
            <a:fillRect/>
          </a:stretch>
        </p:blipFill>
        <p:spPr>
          <a:xfrm>
            <a:off x="10416277" y="5175877"/>
            <a:ext cx="1050750" cy="550800"/>
          </a:xfrm>
          <a:prstGeom prst="rect">
            <a:avLst/>
          </a:prstGeom>
        </p:spPr>
      </p:pic>
      <p:sp>
        <p:nvSpPr>
          <p:cNvPr id="74" name="Прямоугольник 73"/>
          <p:cNvSpPr/>
          <p:nvPr/>
        </p:nvSpPr>
        <p:spPr>
          <a:xfrm>
            <a:off x="7043969" y="5743966"/>
            <a:ext cx="4873450" cy="461665"/>
          </a:xfrm>
          <a:prstGeom prst="rect">
            <a:avLst/>
          </a:prstGeom>
        </p:spPr>
        <p:txBody>
          <a:bodyPr wrap="none">
            <a:spAutoFit/>
          </a:bodyPr>
          <a:lstStyle/>
          <a:p>
            <a:r>
              <a:rPr lang="ru-RU" sz="2400" dirty="0" smtClean="0">
                <a:solidFill>
                  <a:schemeClr val="bg1"/>
                </a:solidFill>
                <a:effectLst>
                  <a:outerShdw blurRad="38100" dist="38100" dir="2700000" algn="tl">
                    <a:srgbClr val="000000">
                      <a:alpha val="43137"/>
                    </a:srgbClr>
                  </a:outerShdw>
                </a:effectLst>
                <a:latin typeface="a_Assuan" panose="02040904030706050204" pitchFamily="18" charset="-52"/>
              </a:rPr>
              <a:t>01/01/2007 </a:t>
            </a:r>
            <a:r>
              <a:rPr lang="ru-RU" sz="2400" dirty="0" err="1" smtClean="0">
                <a:solidFill>
                  <a:schemeClr val="bg1"/>
                </a:solidFill>
                <a:effectLst>
                  <a:outerShdw blurRad="38100" dist="38100" dir="2700000" algn="tl">
                    <a:srgbClr val="000000">
                      <a:alpha val="43137"/>
                    </a:srgbClr>
                  </a:outerShdw>
                </a:effectLst>
                <a:latin typeface="a_Assuan" panose="02040904030706050204" pitchFamily="18" charset="-52"/>
              </a:rPr>
              <a:t>Болгарія</a:t>
            </a:r>
            <a:r>
              <a:rPr lang="ru-RU" sz="2400" dirty="0" smtClean="0">
                <a:solidFill>
                  <a:schemeClr val="bg1"/>
                </a:solidFill>
                <a:effectLst>
                  <a:outerShdw blurRad="38100" dist="38100" dir="2700000" algn="tl">
                    <a:srgbClr val="000000">
                      <a:alpha val="43137"/>
                    </a:srgbClr>
                  </a:outerShdw>
                </a:effectLst>
                <a:latin typeface="a_Assuan" panose="02040904030706050204" pitchFamily="18" charset="-52"/>
              </a:rPr>
              <a:t>, </a:t>
            </a:r>
            <a:r>
              <a:rPr lang="ru-RU" sz="2400" dirty="0" err="1" smtClean="0">
                <a:solidFill>
                  <a:schemeClr val="bg1"/>
                </a:solidFill>
                <a:effectLst>
                  <a:outerShdw blurRad="38100" dist="38100" dir="2700000" algn="tl">
                    <a:srgbClr val="000000">
                      <a:alpha val="43137"/>
                    </a:srgbClr>
                  </a:outerShdw>
                </a:effectLst>
                <a:latin typeface="a_Assuan" panose="02040904030706050204" pitchFamily="18" charset="-52"/>
              </a:rPr>
              <a:t>Румунія</a:t>
            </a:r>
            <a:endParaRPr lang="ru-RU"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75" name="Прямоугольник 74"/>
          <p:cNvSpPr/>
          <p:nvPr/>
        </p:nvSpPr>
        <p:spPr>
          <a:xfrm>
            <a:off x="76933" y="1733558"/>
            <a:ext cx="7129772" cy="461665"/>
          </a:xfrm>
          <a:prstGeom prst="rect">
            <a:avLst/>
          </a:prstGeom>
        </p:spPr>
        <p:txBody>
          <a:bodyPr wrap="none">
            <a:spAutoFit/>
          </a:bodyPr>
          <a:lstStyle/>
          <a:p>
            <a:r>
              <a:rPr lang="uk-UA" sz="2400" dirty="0" smtClean="0">
                <a:solidFill>
                  <a:schemeClr val="bg1"/>
                </a:solidFill>
                <a:effectLst>
                  <a:outerShdw blurRad="38100" dist="38100" dir="2700000" algn="tl">
                    <a:srgbClr val="000000">
                      <a:alpha val="43137"/>
                    </a:srgbClr>
                  </a:outerShdw>
                </a:effectLst>
                <a:latin typeface="a_Assuan" panose="02040904030706050204" pitchFamily="18" charset="-52"/>
              </a:rPr>
              <a:t>01/01/1973 Данія, Ірландія, Великобританія</a:t>
            </a:r>
            <a:endParaRPr lang="uk-UA" sz="24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pic>
        <p:nvPicPr>
          <p:cNvPr id="76" name="Рисунок 75"/>
          <p:cNvPicPr>
            <a:picLocks noChangeAspect="1"/>
          </p:cNvPicPr>
          <p:nvPr/>
        </p:nvPicPr>
        <p:blipFill>
          <a:blip r:embed="rId28" cstate="print">
            <a:extLst>
              <a:ext uri="{28A0092B-C50C-407E-A947-70E740481C1C}">
                <a14:useLocalDpi xmlns="" xmlns:a14="http://schemas.microsoft.com/office/drawing/2010/main" val="0"/>
              </a:ext>
            </a:extLst>
          </a:blip>
          <a:stretch>
            <a:fillRect/>
          </a:stretch>
        </p:blipFill>
        <p:spPr>
          <a:xfrm>
            <a:off x="5234406" y="2147582"/>
            <a:ext cx="1000211" cy="572400"/>
          </a:xfrm>
          <a:prstGeom prst="rect">
            <a:avLst/>
          </a:prstGeom>
        </p:spPr>
      </p:pic>
      <p:pic>
        <p:nvPicPr>
          <p:cNvPr id="77" name="Рисунок 76"/>
          <p:cNvPicPr>
            <a:picLocks noChangeAspect="1"/>
          </p:cNvPicPr>
          <p:nvPr/>
        </p:nvPicPr>
        <p:blipFill>
          <a:blip r:embed="rId29" cstate="print">
            <a:extLst>
              <a:ext uri="{28A0092B-C50C-407E-A947-70E740481C1C}">
                <a14:useLocalDpi xmlns="" xmlns:a14="http://schemas.microsoft.com/office/drawing/2010/main" val="0"/>
              </a:ext>
            </a:extLst>
          </a:blip>
          <a:stretch>
            <a:fillRect/>
          </a:stretch>
        </p:blipFill>
        <p:spPr>
          <a:xfrm>
            <a:off x="3210782" y="2119327"/>
            <a:ext cx="959787" cy="572400"/>
          </a:xfrm>
          <a:prstGeom prst="rect">
            <a:avLst/>
          </a:prstGeom>
        </p:spPr>
      </p:pic>
      <p:pic>
        <p:nvPicPr>
          <p:cNvPr id="78" name="Рисунок 77"/>
          <p:cNvPicPr>
            <a:picLocks noChangeAspect="1"/>
          </p:cNvPicPr>
          <p:nvPr/>
        </p:nvPicPr>
        <p:blipFill>
          <a:blip r:embed="rId30" cstate="print">
            <a:extLst>
              <a:ext uri="{28A0092B-C50C-407E-A947-70E740481C1C}">
                <a14:useLocalDpi xmlns="" xmlns:a14="http://schemas.microsoft.com/office/drawing/2010/main" val="0"/>
              </a:ext>
            </a:extLst>
          </a:blip>
          <a:stretch>
            <a:fillRect/>
          </a:stretch>
        </p:blipFill>
        <p:spPr>
          <a:xfrm>
            <a:off x="1964403" y="2122813"/>
            <a:ext cx="959787" cy="572400"/>
          </a:xfrm>
          <a:prstGeom prst="rect">
            <a:avLst/>
          </a:prstGeom>
        </p:spPr>
      </p:pic>
    </p:spTree>
    <p:extLst>
      <p:ext uri="{BB962C8B-B14F-4D97-AF65-F5344CB8AC3E}">
        <p14:creationId xmlns="" xmlns:p14="http://schemas.microsoft.com/office/powerpoint/2010/main" val="357092810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2701"/>
                            </p:stCondLst>
                            <p:childTnLst>
                              <p:par>
                                <p:cTn id="8" presetID="1" presetClass="entr" presetSubtype="0" fill="hold" nodeType="afterEffect">
                                  <p:stCondLst>
                                    <p:cond delay="0"/>
                                  </p:stCondLst>
                                  <p:iterate type="lt">
                                    <p:tmAbs val="100"/>
                                  </p:iterate>
                                  <p:childTnLst>
                                    <p:set>
                                      <p:cBhvr>
                                        <p:cTn id="9" dur="1" fill="hold">
                                          <p:stCondLst>
                                            <p:cond delay="0"/>
                                          </p:stCondLst>
                                        </p:cTn>
                                        <p:tgtEl>
                                          <p:spTgt spid="3">
                                            <p:txEl>
                                              <p:pRg st="0" end="0"/>
                                            </p:txEl>
                                          </p:spTgt>
                                        </p:tgtEl>
                                        <p:attrNameLst>
                                          <p:attrName>style.visibility</p:attrName>
                                        </p:attrNameLst>
                                      </p:cBhvr>
                                      <p:to>
                                        <p:strVal val="visible"/>
                                      </p:to>
                                    </p:set>
                                  </p:childTnLst>
                                </p:cTn>
                              </p:par>
                            </p:childTnLst>
                          </p:cTn>
                        </p:par>
                        <p:par>
                          <p:cTn id="10" fill="hold">
                            <p:stCondLst>
                              <p:cond delay="6402"/>
                            </p:stCondLst>
                            <p:childTnLst>
                              <p:par>
                                <p:cTn id="11" presetID="1" presetClass="entr" presetSubtype="0" fill="hold" nodeType="afterEffect">
                                  <p:stCondLst>
                                    <p:cond delay="0"/>
                                  </p:stCondLst>
                                  <p:iterate type="lt">
                                    <p:tmAbs val="100"/>
                                  </p:iterate>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0" presetClass="entr" presetSubtype="0" fill="hold" nodeType="withEffect">
                                  <p:stCondLst>
                                    <p:cond delay="3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400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50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nodeType="withEffect">
                                  <p:stCondLst>
                                    <p:cond delay="6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nodeType="withEffect">
                                  <p:stCondLst>
                                    <p:cond delay="700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nodeType="withEffect">
                                  <p:stCondLst>
                                    <p:cond delay="80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par>
                          <p:cTn id="31" fill="hold">
                            <p:stCondLst>
                              <p:cond delay="14902"/>
                            </p:stCondLst>
                            <p:childTnLst>
                              <p:par>
                                <p:cTn id="32" presetID="1" presetClass="entr" presetSubtype="0" fill="hold" grpId="0" nodeType="afterEffect">
                                  <p:stCondLst>
                                    <p:cond delay="0"/>
                                  </p:stCondLst>
                                  <p:iterate type="lt">
                                    <p:tmAbs val="100"/>
                                  </p:iterate>
                                  <p:childTnLst>
                                    <p:set>
                                      <p:cBhvr>
                                        <p:cTn id="33" dur="1" fill="hold">
                                          <p:stCondLst>
                                            <p:cond delay="0"/>
                                          </p:stCondLst>
                                        </p:cTn>
                                        <p:tgtEl>
                                          <p:spTgt spid="75"/>
                                        </p:tgtEl>
                                        <p:attrNameLst>
                                          <p:attrName>style.visibility</p:attrName>
                                        </p:attrNameLst>
                                      </p:cBhvr>
                                      <p:to>
                                        <p:strVal val="visible"/>
                                      </p:to>
                                    </p:set>
                                  </p:childTnLst>
                                </p:cTn>
                              </p:par>
                              <p:par>
                                <p:cTn id="34" presetID="10" presetClass="entr" presetSubtype="0" fill="hold" nodeType="withEffect">
                                  <p:stCondLst>
                                    <p:cond delay="2000"/>
                                  </p:stCondLst>
                                  <p:childTnLst>
                                    <p:set>
                                      <p:cBhvr>
                                        <p:cTn id="35" dur="1" fill="hold">
                                          <p:stCondLst>
                                            <p:cond delay="0"/>
                                          </p:stCondLst>
                                        </p:cTn>
                                        <p:tgtEl>
                                          <p:spTgt spid="78"/>
                                        </p:tgtEl>
                                        <p:attrNameLst>
                                          <p:attrName>style.visibility</p:attrName>
                                        </p:attrNameLst>
                                      </p:cBhvr>
                                      <p:to>
                                        <p:strVal val="visible"/>
                                      </p:to>
                                    </p:set>
                                    <p:animEffect transition="in" filter="fade">
                                      <p:cBhvr>
                                        <p:cTn id="36" dur="500"/>
                                        <p:tgtEl>
                                          <p:spTgt spid="78"/>
                                        </p:tgtEl>
                                      </p:cBhvr>
                                    </p:animEffect>
                                  </p:childTnLst>
                                </p:cTn>
                              </p:par>
                              <p:par>
                                <p:cTn id="37" presetID="10" presetClass="entr" presetSubtype="0" fill="hold" nodeType="withEffect">
                                  <p:stCondLst>
                                    <p:cond delay="3000"/>
                                  </p:stCondLst>
                                  <p:childTnLst>
                                    <p:set>
                                      <p:cBhvr>
                                        <p:cTn id="38" dur="1" fill="hold">
                                          <p:stCondLst>
                                            <p:cond delay="0"/>
                                          </p:stCondLst>
                                        </p:cTn>
                                        <p:tgtEl>
                                          <p:spTgt spid="77"/>
                                        </p:tgtEl>
                                        <p:attrNameLst>
                                          <p:attrName>style.visibility</p:attrName>
                                        </p:attrNameLst>
                                      </p:cBhvr>
                                      <p:to>
                                        <p:strVal val="visible"/>
                                      </p:to>
                                    </p:set>
                                    <p:animEffect transition="in" filter="fade">
                                      <p:cBhvr>
                                        <p:cTn id="39" dur="500"/>
                                        <p:tgtEl>
                                          <p:spTgt spid="77"/>
                                        </p:tgtEl>
                                      </p:cBhvr>
                                    </p:animEffect>
                                  </p:childTnLst>
                                </p:cTn>
                              </p:par>
                            </p:childTnLst>
                          </p:cTn>
                        </p:par>
                        <p:par>
                          <p:cTn id="40" fill="hold">
                            <p:stCondLst>
                              <p:cond delay="18703"/>
                            </p:stCondLst>
                            <p:childTnLst>
                              <p:par>
                                <p:cTn id="41" presetID="10" presetClass="entr" presetSubtype="0" fill="hold" nodeType="after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fade">
                                      <p:cBhvr>
                                        <p:cTn id="43" dur="500"/>
                                        <p:tgtEl>
                                          <p:spTgt spid="76"/>
                                        </p:tgtEl>
                                      </p:cBhvr>
                                    </p:animEffect>
                                  </p:childTnLst>
                                </p:cTn>
                              </p:par>
                            </p:childTnLst>
                          </p:cTn>
                        </p:par>
                        <p:par>
                          <p:cTn id="44" fill="hold">
                            <p:stCondLst>
                              <p:cond delay="19203"/>
                            </p:stCondLst>
                            <p:childTnLst>
                              <p:par>
                                <p:cTn id="45" presetID="1" presetClass="entr" presetSubtype="0" fill="hold" nodeType="afterEffect">
                                  <p:stCondLst>
                                    <p:cond delay="0"/>
                                  </p:stCondLst>
                                  <p:iterate type="lt">
                                    <p:tmAbs val="100"/>
                                  </p:iterate>
                                  <p:childTnLst>
                                    <p:set>
                                      <p:cBhvr>
                                        <p:cTn id="46" dur="1" fill="hold">
                                          <p:stCondLst>
                                            <p:cond delay="0"/>
                                          </p:stCondLst>
                                        </p:cTn>
                                        <p:tgtEl>
                                          <p:spTgt spid="14">
                                            <p:txEl>
                                              <p:pRg st="0" end="0"/>
                                            </p:txEl>
                                          </p:spTgt>
                                        </p:tgtEl>
                                        <p:attrNameLst>
                                          <p:attrName>style.visibility</p:attrName>
                                        </p:attrNameLst>
                                      </p:cBhvr>
                                      <p:to>
                                        <p:strVal val="visible"/>
                                      </p:to>
                                    </p:set>
                                  </p:childTnLst>
                                </p:cTn>
                              </p:par>
                            </p:childTnLst>
                          </p:cTn>
                        </p:par>
                        <p:par>
                          <p:cTn id="47" fill="hold">
                            <p:stCondLst>
                              <p:cond delay="20704"/>
                            </p:stCondLst>
                            <p:childTnLst>
                              <p:par>
                                <p:cTn id="48" presetID="10" presetClass="entr" presetSubtype="0" fill="hold" nodeType="afterEffect">
                                  <p:stCondLst>
                                    <p:cond delay="70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par>
                          <p:cTn id="51" fill="hold">
                            <p:stCondLst>
                              <p:cond delay="21904"/>
                            </p:stCondLst>
                            <p:childTnLst>
                              <p:par>
                                <p:cTn id="52" presetID="1" presetClass="entr" presetSubtype="0" fill="hold" grpId="0" nodeType="afterEffect">
                                  <p:stCondLst>
                                    <p:cond delay="0"/>
                                  </p:stCondLst>
                                  <p:iterate type="lt">
                                    <p:tmAbs val="100"/>
                                  </p:iterate>
                                  <p:childTnLst>
                                    <p:set>
                                      <p:cBhvr>
                                        <p:cTn id="53" dur="1" fill="hold">
                                          <p:stCondLst>
                                            <p:cond delay="0"/>
                                          </p:stCondLst>
                                        </p:cTn>
                                        <p:tgtEl>
                                          <p:spTgt spid="30"/>
                                        </p:tgtEl>
                                        <p:attrNameLst>
                                          <p:attrName>style.visibility</p:attrName>
                                        </p:attrNameLst>
                                      </p:cBhvr>
                                      <p:to>
                                        <p:strVal val="visible"/>
                                      </p:to>
                                    </p:set>
                                  </p:childTnLst>
                                </p:cTn>
                              </p:par>
                              <p:par>
                                <p:cTn id="54" presetID="10" presetClass="entr" presetSubtype="0" fill="hold" nodeType="withEffect">
                                  <p:stCondLst>
                                    <p:cond delay="200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childTnLst>
                          </p:cTn>
                        </p:par>
                        <p:par>
                          <p:cTn id="57" fill="hold">
                            <p:stCondLst>
                              <p:cond delay="24705"/>
                            </p:stCondLst>
                            <p:childTnLst>
                              <p:par>
                                <p:cTn id="58" presetID="10" presetClass="entr" presetSubtype="0" fill="hold" nodeType="afterEffect">
                                  <p:stCondLst>
                                    <p:cond delay="50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par>
                          <p:cTn id="61" fill="hold">
                            <p:stCondLst>
                              <p:cond delay="25705"/>
                            </p:stCondLst>
                            <p:childTnLst>
                              <p:par>
                                <p:cTn id="62" presetID="1" presetClass="entr" presetSubtype="0" fill="hold" grpId="0" nodeType="afterEffect">
                                  <p:stCondLst>
                                    <p:cond delay="0"/>
                                  </p:stCondLst>
                                  <p:iterate type="lt">
                                    <p:tmAbs val="100"/>
                                  </p:iterate>
                                  <p:childTnLst>
                                    <p:set>
                                      <p:cBhvr>
                                        <p:cTn id="63" dur="1" fill="hold">
                                          <p:stCondLst>
                                            <p:cond delay="0"/>
                                          </p:stCondLst>
                                        </p:cTn>
                                        <p:tgtEl>
                                          <p:spTgt spid="33"/>
                                        </p:tgtEl>
                                        <p:attrNameLst>
                                          <p:attrName>style.visibility</p:attrName>
                                        </p:attrNameLst>
                                      </p:cBhvr>
                                      <p:to>
                                        <p:strVal val="visible"/>
                                      </p:to>
                                    </p:set>
                                  </p:childTnLst>
                                </p:cTn>
                              </p:par>
                              <p:par>
                                <p:cTn id="64" presetID="10" presetClass="entr" presetSubtype="0" fill="hold" nodeType="withEffect">
                                  <p:stCondLst>
                                    <p:cond delay="250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childTnLst>
                          </p:cTn>
                        </p:par>
                        <p:par>
                          <p:cTn id="67" fill="hold">
                            <p:stCondLst>
                              <p:cond delay="29106"/>
                            </p:stCondLst>
                            <p:childTnLst>
                              <p:par>
                                <p:cTn id="68" presetID="10" presetClass="entr" presetSubtype="0" fill="hold" nodeType="afterEffect">
                                  <p:stCondLst>
                                    <p:cond delay="50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500"/>
                                        <p:tgtEl>
                                          <p:spTgt spid="36"/>
                                        </p:tgtEl>
                                      </p:cBhvr>
                                    </p:animEffect>
                                  </p:childTnLst>
                                </p:cTn>
                              </p:par>
                            </p:childTnLst>
                          </p:cTn>
                        </p:par>
                        <p:par>
                          <p:cTn id="71" fill="hold">
                            <p:stCondLst>
                              <p:cond delay="30106"/>
                            </p:stCondLst>
                            <p:childTnLst>
                              <p:par>
                                <p:cTn id="72" presetID="10" presetClass="entr" presetSubtype="0" fill="hold" nodeType="afterEffect">
                                  <p:stCondLst>
                                    <p:cond delay="50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childTnLst>
                          </p:cTn>
                        </p:par>
                        <p:par>
                          <p:cTn id="75" fill="hold">
                            <p:stCondLst>
                              <p:cond delay="31106"/>
                            </p:stCondLst>
                            <p:childTnLst>
                              <p:par>
                                <p:cTn id="76" presetID="1" presetClass="entr" presetSubtype="0" fill="hold" grpId="0" nodeType="afterEffect">
                                  <p:stCondLst>
                                    <p:cond delay="0"/>
                                  </p:stCondLst>
                                  <p:iterate type="lt">
                                    <p:tmAbs val="100"/>
                                  </p:iterate>
                                  <p:childTnLst>
                                    <p:set>
                                      <p:cBhvr>
                                        <p:cTn id="77" dur="1" fill="hold">
                                          <p:stCondLst>
                                            <p:cond delay="0"/>
                                          </p:stCondLst>
                                        </p:cTn>
                                        <p:tgtEl>
                                          <p:spTgt spid="39"/>
                                        </p:tgtEl>
                                        <p:attrNameLst>
                                          <p:attrName>style.visibility</p:attrName>
                                        </p:attrNameLst>
                                      </p:cBhvr>
                                      <p:to>
                                        <p:strVal val="visible"/>
                                      </p:to>
                                    </p:set>
                                  </p:childTnLst>
                                </p:cTn>
                              </p:par>
                              <p:par>
                                <p:cTn id="78" presetID="10" presetClass="entr" presetSubtype="0" fill="hold" nodeType="withEffect">
                                  <p:stCondLst>
                                    <p:cond delay="2000"/>
                                  </p:stCondLst>
                                  <p:childTnLst>
                                    <p:set>
                                      <p:cBhvr>
                                        <p:cTn id="79" dur="1" fill="hold">
                                          <p:stCondLst>
                                            <p:cond delay="0"/>
                                          </p:stCondLst>
                                        </p:cTn>
                                        <p:tgtEl>
                                          <p:spTgt spid="41"/>
                                        </p:tgtEl>
                                        <p:attrNameLst>
                                          <p:attrName>style.visibility</p:attrName>
                                        </p:attrNameLst>
                                      </p:cBhvr>
                                      <p:to>
                                        <p:strVal val="visible"/>
                                      </p:to>
                                    </p:set>
                                    <p:animEffect transition="in" filter="fade">
                                      <p:cBhvr>
                                        <p:cTn id="80" dur="500"/>
                                        <p:tgtEl>
                                          <p:spTgt spid="41"/>
                                        </p:tgtEl>
                                      </p:cBhvr>
                                    </p:animEffect>
                                  </p:childTnLst>
                                </p:cTn>
                              </p:par>
                              <p:par>
                                <p:cTn id="81" presetID="10" presetClass="entr" presetSubtype="0" fill="hold" nodeType="withEffect">
                                  <p:stCondLst>
                                    <p:cond delay="3000"/>
                                  </p:stCondLst>
                                  <p:childTnLst>
                                    <p:set>
                                      <p:cBhvr>
                                        <p:cTn id="82" dur="1" fill="hold">
                                          <p:stCondLst>
                                            <p:cond delay="0"/>
                                          </p:stCondLst>
                                        </p:cTn>
                                        <p:tgtEl>
                                          <p:spTgt spid="43"/>
                                        </p:tgtEl>
                                        <p:attrNameLst>
                                          <p:attrName>style.visibility</p:attrName>
                                        </p:attrNameLst>
                                      </p:cBhvr>
                                      <p:to>
                                        <p:strVal val="visible"/>
                                      </p:to>
                                    </p:set>
                                    <p:animEffect transition="in" filter="fade">
                                      <p:cBhvr>
                                        <p:cTn id="83" dur="500"/>
                                        <p:tgtEl>
                                          <p:spTgt spid="43"/>
                                        </p:tgtEl>
                                      </p:cBhvr>
                                    </p:animEffect>
                                  </p:childTnLst>
                                </p:cTn>
                              </p:par>
                              <p:par>
                                <p:cTn id="84" presetID="10" presetClass="entr" presetSubtype="0" fill="hold" nodeType="withEffect">
                                  <p:stCondLst>
                                    <p:cond delay="400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500"/>
                                        <p:tgtEl>
                                          <p:spTgt spid="42"/>
                                        </p:tgtEl>
                                      </p:cBhvr>
                                    </p:animEffect>
                                  </p:childTnLst>
                                </p:cTn>
                              </p:par>
                              <p:par>
                                <p:cTn id="87" presetID="10" presetClass="entr" presetSubtype="0" fill="hold" nodeType="withEffect">
                                  <p:stCondLst>
                                    <p:cond delay="5000"/>
                                  </p:stCondLst>
                                  <p:childTnLst>
                                    <p:set>
                                      <p:cBhvr>
                                        <p:cTn id="88" dur="1" fill="hold">
                                          <p:stCondLst>
                                            <p:cond delay="0"/>
                                          </p:stCondLst>
                                        </p:cTn>
                                        <p:tgtEl>
                                          <p:spTgt spid="47"/>
                                        </p:tgtEl>
                                        <p:attrNameLst>
                                          <p:attrName>style.visibility</p:attrName>
                                        </p:attrNameLst>
                                      </p:cBhvr>
                                      <p:to>
                                        <p:strVal val="visible"/>
                                      </p:to>
                                    </p:set>
                                    <p:animEffect transition="in" filter="fade">
                                      <p:cBhvr>
                                        <p:cTn id="89" dur="500"/>
                                        <p:tgtEl>
                                          <p:spTgt spid="47"/>
                                        </p:tgtEl>
                                      </p:cBhvr>
                                    </p:animEffect>
                                  </p:childTnLst>
                                </p:cTn>
                              </p:par>
                              <p:par>
                                <p:cTn id="90" presetID="10" presetClass="entr" presetSubtype="0" fill="hold" nodeType="withEffect">
                                  <p:stCondLst>
                                    <p:cond delay="6000"/>
                                  </p:stCondLst>
                                  <p:childTnLst>
                                    <p:set>
                                      <p:cBhvr>
                                        <p:cTn id="91" dur="1" fill="hold">
                                          <p:stCondLst>
                                            <p:cond delay="0"/>
                                          </p:stCondLst>
                                        </p:cTn>
                                        <p:tgtEl>
                                          <p:spTgt spid="46"/>
                                        </p:tgtEl>
                                        <p:attrNameLst>
                                          <p:attrName>style.visibility</p:attrName>
                                        </p:attrNameLst>
                                      </p:cBhvr>
                                      <p:to>
                                        <p:strVal val="visible"/>
                                      </p:to>
                                    </p:set>
                                    <p:animEffect transition="in" filter="fade">
                                      <p:cBhvr>
                                        <p:cTn id="92" dur="500"/>
                                        <p:tgtEl>
                                          <p:spTgt spid="46"/>
                                        </p:tgtEl>
                                      </p:cBhvr>
                                    </p:animEffect>
                                  </p:childTnLst>
                                </p:cTn>
                              </p:par>
                              <p:par>
                                <p:cTn id="93" presetID="10" presetClass="entr" presetSubtype="0" fill="hold" nodeType="withEffect">
                                  <p:stCondLst>
                                    <p:cond delay="700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500"/>
                                        <p:tgtEl>
                                          <p:spTgt spid="45"/>
                                        </p:tgtEl>
                                      </p:cBhvr>
                                    </p:animEffect>
                                  </p:childTnLst>
                                </p:cTn>
                              </p:par>
                              <p:par>
                                <p:cTn id="96" presetID="10" presetClass="entr" presetSubtype="0" fill="hold" nodeType="withEffect">
                                  <p:stCondLst>
                                    <p:cond delay="8000"/>
                                  </p:stCondLst>
                                  <p:childTnLst>
                                    <p:set>
                                      <p:cBhvr>
                                        <p:cTn id="97" dur="1" fill="hold">
                                          <p:stCondLst>
                                            <p:cond delay="0"/>
                                          </p:stCondLst>
                                        </p:cTn>
                                        <p:tgtEl>
                                          <p:spTgt spid="70"/>
                                        </p:tgtEl>
                                        <p:attrNameLst>
                                          <p:attrName>style.visibility</p:attrName>
                                        </p:attrNameLst>
                                      </p:cBhvr>
                                      <p:to>
                                        <p:strVal val="visible"/>
                                      </p:to>
                                    </p:set>
                                    <p:animEffect transition="in" filter="fade">
                                      <p:cBhvr>
                                        <p:cTn id="98" dur="500"/>
                                        <p:tgtEl>
                                          <p:spTgt spid="70"/>
                                        </p:tgtEl>
                                      </p:cBhvr>
                                    </p:animEffect>
                                  </p:childTnLst>
                                </p:cTn>
                              </p:par>
                              <p:par>
                                <p:cTn id="99" presetID="10" presetClass="entr" presetSubtype="0" fill="hold" nodeType="withEffect">
                                  <p:stCondLst>
                                    <p:cond delay="9000"/>
                                  </p:stCondLst>
                                  <p:childTnLst>
                                    <p:set>
                                      <p:cBhvr>
                                        <p:cTn id="100" dur="1" fill="hold">
                                          <p:stCondLst>
                                            <p:cond delay="0"/>
                                          </p:stCondLst>
                                        </p:cTn>
                                        <p:tgtEl>
                                          <p:spTgt spid="73"/>
                                        </p:tgtEl>
                                        <p:attrNameLst>
                                          <p:attrName>style.visibility</p:attrName>
                                        </p:attrNameLst>
                                      </p:cBhvr>
                                      <p:to>
                                        <p:strVal val="visible"/>
                                      </p:to>
                                    </p:set>
                                    <p:animEffect transition="in" filter="fade">
                                      <p:cBhvr>
                                        <p:cTn id="101" dur="500"/>
                                        <p:tgtEl>
                                          <p:spTgt spid="73"/>
                                        </p:tgtEl>
                                      </p:cBhvr>
                                    </p:animEffect>
                                  </p:childTnLst>
                                </p:cTn>
                              </p:par>
                            </p:childTnLst>
                          </p:cTn>
                        </p:par>
                        <p:par>
                          <p:cTn id="102" fill="hold">
                            <p:stCondLst>
                              <p:cond delay="40606"/>
                            </p:stCondLst>
                            <p:childTnLst>
                              <p:par>
                                <p:cTn id="103" presetID="1" presetClass="entr" presetSubtype="0" fill="hold" grpId="0" nodeType="afterEffect">
                                  <p:stCondLst>
                                    <p:cond delay="0"/>
                                  </p:stCondLst>
                                  <p:iterate type="lt">
                                    <p:tmAbs val="100"/>
                                  </p:iterate>
                                  <p:childTnLst>
                                    <p:set>
                                      <p:cBhvr>
                                        <p:cTn id="104" dur="1" fill="hold">
                                          <p:stCondLst>
                                            <p:cond delay="0"/>
                                          </p:stCondLst>
                                        </p:cTn>
                                        <p:tgtEl>
                                          <p:spTgt spid="57"/>
                                        </p:tgtEl>
                                        <p:attrNameLst>
                                          <p:attrName>style.visibility</p:attrName>
                                        </p:attrNameLst>
                                      </p:cBhvr>
                                      <p:to>
                                        <p:strVal val="visible"/>
                                      </p:to>
                                    </p:set>
                                  </p:childTnLst>
                                </p:cTn>
                              </p:par>
                              <p:par>
                                <p:cTn id="105" presetID="10" presetClass="entr" presetSubtype="0" fill="hold" nodeType="withEffect">
                                  <p:stCondLst>
                                    <p:cond delay="2000"/>
                                  </p:stCondLst>
                                  <p:childTnLst>
                                    <p:set>
                                      <p:cBhvr>
                                        <p:cTn id="106" dur="1" fill="hold">
                                          <p:stCondLst>
                                            <p:cond delay="0"/>
                                          </p:stCondLst>
                                        </p:cTn>
                                        <p:tgtEl>
                                          <p:spTgt spid="44"/>
                                        </p:tgtEl>
                                        <p:attrNameLst>
                                          <p:attrName>style.visibility</p:attrName>
                                        </p:attrNameLst>
                                      </p:cBhvr>
                                      <p:to>
                                        <p:strVal val="visible"/>
                                      </p:to>
                                    </p:set>
                                    <p:animEffect transition="in" filter="fade">
                                      <p:cBhvr>
                                        <p:cTn id="107" dur="500"/>
                                        <p:tgtEl>
                                          <p:spTgt spid="44"/>
                                        </p:tgtEl>
                                      </p:cBhvr>
                                    </p:animEffect>
                                  </p:childTnLst>
                                </p:cTn>
                              </p:par>
                              <p:par>
                                <p:cTn id="108" presetID="10" presetClass="entr" presetSubtype="0" fill="hold" nodeType="withEffect">
                                  <p:stCondLst>
                                    <p:cond delay="3000"/>
                                  </p:stCondLst>
                                  <p:childTnLst>
                                    <p:set>
                                      <p:cBhvr>
                                        <p:cTn id="109" dur="1" fill="hold">
                                          <p:stCondLst>
                                            <p:cond delay="0"/>
                                          </p:stCondLst>
                                        </p:cTn>
                                        <p:tgtEl>
                                          <p:spTgt spid="72"/>
                                        </p:tgtEl>
                                        <p:attrNameLst>
                                          <p:attrName>style.visibility</p:attrName>
                                        </p:attrNameLst>
                                      </p:cBhvr>
                                      <p:to>
                                        <p:strVal val="visible"/>
                                      </p:to>
                                    </p:set>
                                    <p:animEffect transition="in" filter="fade">
                                      <p:cBhvr>
                                        <p:cTn id="110" dur="500"/>
                                        <p:tgtEl>
                                          <p:spTgt spid="72"/>
                                        </p:tgtEl>
                                      </p:cBhvr>
                                    </p:animEffect>
                                  </p:childTnLst>
                                </p:cTn>
                              </p:par>
                            </p:childTnLst>
                          </p:cTn>
                        </p:par>
                        <p:par>
                          <p:cTn id="111" fill="hold">
                            <p:stCondLst>
                              <p:cond delay="44106"/>
                            </p:stCondLst>
                            <p:childTnLst>
                              <p:par>
                                <p:cTn id="112" presetID="1" presetClass="entr" presetSubtype="0" fill="hold" nodeType="afterEffect">
                                  <p:stCondLst>
                                    <p:cond delay="0"/>
                                  </p:stCondLst>
                                  <p:iterate type="lt">
                                    <p:tmAbs val="100"/>
                                  </p:iterate>
                                  <p:childTnLst>
                                    <p:set>
                                      <p:cBhvr>
                                        <p:cTn id="113" dur="1" fill="hold">
                                          <p:stCondLst>
                                            <p:cond delay="0"/>
                                          </p:stCondLst>
                                        </p:cTn>
                                        <p:tgtEl>
                                          <p:spTgt spid="74">
                                            <p:txEl>
                                              <p:pRg st="0" end="0"/>
                                            </p:txEl>
                                          </p:spTgt>
                                        </p:tgtEl>
                                        <p:attrNameLst>
                                          <p:attrName>style.visibility</p:attrName>
                                        </p:attrNameLst>
                                      </p:cBhvr>
                                      <p:to>
                                        <p:strVal val="visible"/>
                                      </p:to>
                                    </p:set>
                                  </p:childTnLst>
                                </p:cTn>
                              </p:par>
                              <p:par>
                                <p:cTn id="114" presetID="10" presetClass="entr" presetSubtype="0" fill="hold" nodeType="withEffect">
                                  <p:stCondLst>
                                    <p:cond delay="2000"/>
                                  </p:stCondLst>
                                  <p:childTnLst>
                                    <p:set>
                                      <p:cBhvr>
                                        <p:cTn id="115" dur="1" fill="hold">
                                          <p:stCondLst>
                                            <p:cond delay="0"/>
                                          </p:stCondLst>
                                        </p:cTn>
                                        <p:tgtEl>
                                          <p:spTgt spid="71"/>
                                        </p:tgtEl>
                                        <p:attrNameLst>
                                          <p:attrName>style.visibility</p:attrName>
                                        </p:attrNameLst>
                                      </p:cBhvr>
                                      <p:to>
                                        <p:strVal val="visible"/>
                                      </p:to>
                                    </p:set>
                                    <p:animEffect transition="in" filter="fade">
                                      <p:cBhvr>
                                        <p:cTn id="116" dur="500"/>
                                        <p:tgtEl>
                                          <p:spTgt spid="71"/>
                                        </p:tgtEl>
                                      </p:cBhvr>
                                    </p:animEffect>
                                  </p:childTnLst>
                                </p:cTn>
                              </p:par>
                              <p:par>
                                <p:cTn id="117" presetID="10" presetClass="entr" presetSubtype="0" fill="hold" nodeType="withEffect">
                                  <p:stCondLst>
                                    <p:cond delay="3000"/>
                                  </p:stCondLst>
                                  <p:childTnLst>
                                    <p:set>
                                      <p:cBhvr>
                                        <p:cTn id="118" dur="1" fill="hold">
                                          <p:stCondLst>
                                            <p:cond delay="0"/>
                                          </p:stCondLst>
                                        </p:cTn>
                                        <p:tgtEl>
                                          <p:spTgt spid="69"/>
                                        </p:tgtEl>
                                        <p:attrNameLst>
                                          <p:attrName>style.visibility</p:attrName>
                                        </p:attrNameLst>
                                      </p:cBhvr>
                                      <p:to>
                                        <p:strVal val="visible"/>
                                      </p:to>
                                    </p:set>
                                    <p:animEffect transition="in" filter="fade">
                                      <p:cBhvr>
                                        <p:cTn id="11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p:bldP spid="33" grpId="0"/>
      <p:bldP spid="39" grpId="0"/>
      <p:bldP spid="57" grpId="0"/>
      <p:bldP spid="7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5215171" y="2230037"/>
            <a:ext cx="6976829" cy="4627963"/>
          </a:xfrm>
        </p:spPr>
      </p:pic>
      <p:sp>
        <p:nvSpPr>
          <p:cNvPr id="5" name="Прямоугольник 4"/>
          <p:cNvSpPr/>
          <p:nvPr/>
        </p:nvSpPr>
        <p:spPr>
          <a:xfrm>
            <a:off x="0" y="161778"/>
            <a:ext cx="11371385" cy="2068259"/>
          </a:xfrm>
          <a:prstGeom prst="rect">
            <a:avLst/>
          </a:prstGeom>
        </p:spPr>
        <p:txBody>
          <a:bodyPr wrap="square">
            <a:spAutoFit/>
          </a:bodyPr>
          <a:lstStyle/>
          <a:p>
            <a:pPr algn="just">
              <a:lnSpc>
                <a:spcPct val="107000"/>
              </a:lnSpc>
              <a:spcAft>
                <a:spcPts val="800"/>
              </a:spcAft>
            </a:pPr>
            <a:r>
              <a:rPr lang="uk-UA" sz="2000" b="1" dirty="0" smtClean="0">
                <a:solidFill>
                  <a:schemeClr val="bg1"/>
                </a:solidFill>
                <a:effectLst>
                  <a:outerShdw blurRad="38100" dist="38100" dir="2700000" algn="tl">
                    <a:srgbClr val="000000">
                      <a:alpha val="43137"/>
                    </a:srgbClr>
                  </a:outerShdw>
                </a:effectLst>
                <a:latin typeface="a_Assuan" panose="02040904030706050204" pitchFamily="18" charset="-52"/>
                <a:ea typeface="Calibri" panose="020F0502020204030204" pitchFamily="34" charset="0"/>
                <a:cs typeface="Times New Roman" panose="02020603050405020304" pitchFamily="18" charset="0"/>
              </a:rPr>
              <a:t>Європейський Союз – це сім’я демократичних, економічно розвинених європейських країн, що спільно працюють задля миру та процвітання. Це – не держава, що має замінити існуючі держави, це більше, ніж будь-яка міжнародна організація. Держави – члени ЄС залишаються незалежними суверенними націями, що утворили спільні інституції, яким делегували деякі зі своїх законотворчих повноважень, наприклад, у таких галузях, як транспортна, комерційна та аграрна.</a:t>
            </a:r>
            <a:endParaRPr lang="ru-RU" sz="2000" b="1" dirty="0">
              <a:solidFill>
                <a:schemeClr val="bg1"/>
              </a:solidFill>
              <a:effectLst>
                <a:outerShdw blurRad="38100" dist="38100" dir="2700000" algn="tl">
                  <a:srgbClr val="000000">
                    <a:alpha val="43137"/>
                  </a:srgbClr>
                </a:outerShdw>
              </a:effectLst>
              <a:latin typeface="a_Assuan" panose="02040904030706050204" pitchFamily="18" charset="-52"/>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91600295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10000" decel="800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5817" y="537796"/>
            <a:ext cx="11676183" cy="1287829"/>
          </a:xfrm>
        </p:spPr>
        <p:txBody>
          <a:bodyPr>
            <a:normAutofit/>
          </a:bodyPr>
          <a:lstStyle/>
          <a:p>
            <a:r>
              <a:rPr lang="uk-UA" sz="4000" dirty="0" smtClean="0">
                <a:solidFill>
                  <a:schemeClr val="bg1"/>
                </a:solidFill>
                <a:effectLst>
                  <a:outerShdw blurRad="38100" dist="38100" dir="2700000" algn="tl">
                    <a:srgbClr val="000000">
                      <a:alpha val="43137"/>
                    </a:srgbClr>
                  </a:outerShdw>
                </a:effectLst>
                <a:latin typeface="a_Assuan" panose="02040904030706050204" pitchFamily="18" charset="-52"/>
              </a:rPr>
              <a:t>Європейська хартія місцевого самоврядування</a:t>
            </a:r>
            <a:br>
              <a:rPr lang="uk-UA" sz="4000" dirty="0" smtClean="0">
                <a:solidFill>
                  <a:schemeClr val="bg1"/>
                </a:solidFill>
                <a:effectLst>
                  <a:outerShdw blurRad="38100" dist="38100" dir="2700000" algn="tl">
                    <a:srgbClr val="000000">
                      <a:alpha val="43137"/>
                    </a:srgbClr>
                  </a:outerShdw>
                </a:effectLst>
                <a:latin typeface="a_Assuan" panose="02040904030706050204" pitchFamily="18" charset="-52"/>
              </a:rPr>
            </a:br>
            <a:endParaRPr lang="uk-UA" sz="40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3" name="Объект 2"/>
          <p:cNvSpPr>
            <a:spLocks noGrp="1"/>
          </p:cNvSpPr>
          <p:nvPr>
            <p:ph idx="1"/>
          </p:nvPr>
        </p:nvSpPr>
        <p:spPr>
          <a:xfrm>
            <a:off x="838200" y="1555994"/>
            <a:ext cx="10515600" cy="4351338"/>
          </a:xfrm>
        </p:spPr>
        <p:txBody>
          <a:bodyPr/>
          <a:lstStyle/>
          <a:p>
            <a:pPr marL="0" lvl="0" indent="0">
              <a:buNone/>
            </a:pPr>
            <a:r>
              <a:rPr lang="uk-UA" dirty="0">
                <a:solidFill>
                  <a:schemeClr val="bg1"/>
                </a:solidFill>
                <a:effectLst>
                  <a:outerShdw blurRad="38100" dist="38100" dir="2700000" algn="tl">
                    <a:srgbClr val="000000">
                      <a:alpha val="43137"/>
                    </a:srgbClr>
                  </a:outerShdw>
                </a:effectLst>
                <a:latin typeface="a_Assuan" panose="02040904030706050204" pitchFamily="18" charset="-52"/>
              </a:rPr>
              <a:t>Європейська</a:t>
            </a:r>
            <a:r>
              <a:rPr lang="uk-UA" u="sng" dirty="0">
                <a:solidFill>
                  <a:schemeClr val="bg1"/>
                </a:solidFill>
                <a:effectLst>
                  <a:outerShdw blurRad="38100" dist="38100" dir="2700000" algn="tl">
                    <a:srgbClr val="000000">
                      <a:alpha val="43137"/>
                    </a:srgbClr>
                  </a:outerShdw>
                </a:effectLst>
                <a:latin typeface="a_Assuan" panose="02040904030706050204" pitchFamily="18" charset="-52"/>
                <a:hlinkClick r:id="rId2"/>
              </a:rPr>
              <a:t> </a:t>
            </a:r>
            <a:r>
              <a:rPr lang="uk-UA" dirty="0">
                <a:solidFill>
                  <a:schemeClr val="bg1"/>
                </a:solidFill>
                <a:effectLst>
                  <a:outerShdw blurRad="38100" dist="38100" dir="2700000" algn="tl">
                    <a:srgbClr val="000000">
                      <a:alpha val="43137"/>
                    </a:srgbClr>
                  </a:outerShdw>
                </a:effectLst>
                <a:latin typeface="a_Assuan" panose="02040904030706050204" pitchFamily="18" charset="-52"/>
              </a:rPr>
              <a:t>хартія</a:t>
            </a:r>
            <a:r>
              <a:rPr lang="uk-UA" u="sng" dirty="0">
                <a:solidFill>
                  <a:schemeClr val="bg1"/>
                </a:solidFill>
                <a:effectLst>
                  <a:outerShdw blurRad="38100" dist="38100" dir="2700000" algn="tl">
                    <a:srgbClr val="000000">
                      <a:alpha val="43137"/>
                    </a:srgbClr>
                  </a:outerShdw>
                </a:effectLst>
                <a:latin typeface="a_Assuan" panose="02040904030706050204" pitchFamily="18" charset="-52"/>
                <a:hlinkClick r:id="rId2"/>
              </a:rPr>
              <a:t> </a:t>
            </a:r>
            <a:r>
              <a:rPr lang="uk-UA" dirty="0">
                <a:solidFill>
                  <a:schemeClr val="bg1"/>
                </a:solidFill>
                <a:effectLst>
                  <a:outerShdw blurRad="38100" dist="38100" dir="2700000" algn="tl">
                    <a:srgbClr val="000000">
                      <a:alpha val="43137"/>
                    </a:srgbClr>
                  </a:outerShdw>
                </a:effectLst>
                <a:latin typeface="a_Assuan" panose="02040904030706050204" pitchFamily="18" charset="-52"/>
              </a:rPr>
              <a:t>місцевого</a:t>
            </a:r>
            <a:r>
              <a:rPr lang="uk-UA" u="sng" dirty="0">
                <a:solidFill>
                  <a:schemeClr val="bg1"/>
                </a:solidFill>
                <a:effectLst>
                  <a:outerShdw blurRad="38100" dist="38100" dir="2700000" algn="tl">
                    <a:srgbClr val="000000">
                      <a:alpha val="43137"/>
                    </a:srgbClr>
                  </a:outerShdw>
                </a:effectLst>
                <a:latin typeface="a_Assuan" panose="02040904030706050204" pitchFamily="18" charset="-52"/>
                <a:hlinkClick r:id="rId2"/>
              </a:rPr>
              <a:t> </a:t>
            </a:r>
            <a:r>
              <a:rPr lang="uk-UA" dirty="0">
                <a:solidFill>
                  <a:schemeClr val="bg1"/>
                </a:solidFill>
                <a:effectLst>
                  <a:outerShdw blurRad="38100" dist="38100" dir="2700000" algn="tl">
                    <a:srgbClr val="000000">
                      <a:alpha val="43137"/>
                    </a:srgbClr>
                  </a:outerShdw>
                </a:effectLst>
                <a:latin typeface="a_Assuan" panose="02040904030706050204" pitchFamily="18" charset="-52"/>
              </a:rPr>
              <a:t>самоврядування сьогодні є основним міжнародно-правовим документом для країн-членів Ради Європи, який містить стандарти щодо організації управління на місцях на засадах місцевого самоврядування, що є обов’язковими для держав-членів Ради Європи. Цей документ прийнято на засідання Ради Європи 15 жовтня 1985 року.</a:t>
            </a:r>
            <a:endParaRPr lang="ru-RU"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98392937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20000" decel="2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accel="54000" decel="46000"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1015" y="376848"/>
            <a:ext cx="12145107" cy="1325563"/>
          </a:xfrm>
        </p:spPr>
        <p:txBody>
          <a:bodyPr>
            <a:noAutofit/>
          </a:bodyPr>
          <a:lstStyle/>
          <a:p>
            <a:r>
              <a:rPr lang="uk-UA" sz="3600" dirty="0">
                <a:solidFill>
                  <a:schemeClr val="bg1"/>
                </a:solidFill>
                <a:effectLst>
                  <a:outerShdw blurRad="38100" dist="38100" dir="2700000" algn="tl">
                    <a:srgbClr val="000000">
                      <a:alpha val="43137"/>
                    </a:srgbClr>
                  </a:outerShdw>
                </a:effectLst>
                <a:latin typeface="a_Assuan" panose="02040904030706050204" pitchFamily="18" charset="-52"/>
              </a:rPr>
              <a:t>Хартія складається з Преамбули та трьох частин.</a:t>
            </a:r>
            <a:r>
              <a:rPr lang="ru-RU" sz="3600" dirty="0">
                <a:solidFill>
                  <a:schemeClr val="bg1"/>
                </a:solidFill>
                <a:effectLst>
                  <a:outerShdw blurRad="38100" dist="38100" dir="2700000" algn="tl">
                    <a:srgbClr val="000000">
                      <a:alpha val="43137"/>
                    </a:srgbClr>
                  </a:outerShdw>
                </a:effectLst>
                <a:latin typeface="a_Assuan" panose="02040904030706050204" pitchFamily="18" charset="-52"/>
              </a:rPr>
              <a:t/>
            </a:r>
            <a:br>
              <a:rPr lang="ru-RU" sz="3600" dirty="0">
                <a:solidFill>
                  <a:schemeClr val="bg1"/>
                </a:solidFill>
                <a:effectLst>
                  <a:outerShdw blurRad="38100" dist="38100" dir="2700000" algn="tl">
                    <a:srgbClr val="000000">
                      <a:alpha val="43137"/>
                    </a:srgbClr>
                  </a:outerShdw>
                </a:effectLst>
                <a:latin typeface="a_Assuan" panose="02040904030706050204" pitchFamily="18" charset="-52"/>
              </a:rPr>
            </a:br>
            <a:endParaRPr lang="ru-RU" sz="3600"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3" name="Объект 2"/>
          <p:cNvSpPr>
            <a:spLocks noGrp="1"/>
          </p:cNvSpPr>
          <p:nvPr>
            <p:ph idx="1"/>
          </p:nvPr>
        </p:nvSpPr>
        <p:spPr>
          <a:xfrm>
            <a:off x="838200" y="1145687"/>
            <a:ext cx="10515600" cy="4351338"/>
          </a:xfrm>
        </p:spPr>
        <p:txBody>
          <a:bodyPr/>
          <a:lstStyle/>
          <a:p>
            <a:pPr marL="0" indent="0">
              <a:buNone/>
            </a:pPr>
            <a:r>
              <a:rPr lang="uk-UA" dirty="0" smtClean="0">
                <a:solidFill>
                  <a:schemeClr val="bg1"/>
                </a:solidFill>
                <a:effectLst>
                  <a:outerShdw blurRad="38100" dist="38100" dir="2700000" algn="tl">
                    <a:srgbClr val="000000">
                      <a:alpha val="43137"/>
                    </a:srgbClr>
                  </a:outerShdw>
                </a:effectLst>
                <a:latin typeface="a_Assuan" panose="02040904030706050204" pitchFamily="18" charset="-52"/>
              </a:rPr>
              <a:t>Преамбула закріплює фундаментальні принципи Хартії, якими є: роль місцевого самоврядування в забезпеченні демократії, ефективного управління та децентралізації влади; роль муніципальних утворень в розвитку Європи; необхідність для муніципалітетів мати широку автономію.</a:t>
            </a:r>
            <a:r>
              <a:rPr lang="ru-RU" dirty="0" smtClean="0">
                <a:solidFill>
                  <a:schemeClr val="bg1"/>
                </a:solidFill>
                <a:effectLst>
                  <a:outerShdw blurRad="38100" dist="38100" dir="2700000" algn="tl">
                    <a:srgbClr val="000000">
                      <a:alpha val="43137"/>
                    </a:srgbClr>
                  </a:outerShdw>
                </a:effectLst>
                <a:latin typeface="a_Assuan" panose="02040904030706050204" pitchFamily="18" charset="-52"/>
              </a:rPr>
              <a:t/>
            </a:r>
            <a:br>
              <a:rPr lang="ru-RU" dirty="0" smtClean="0">
                <a:solidFill>
                  <a:schemeClr val="bg1"/>
                </a:solidFill>
                <a:effectLst>
                  <a:outerShdw blurRad="38100" dist="38100" dir="2700000" algn="tl">
                    <a:srgbClr val="000000">
                      <a:alpha val="43137"/>
                    </a:srgbClr>
                  </a:outerShdw>
                </a:effectLst>
                <a:latin typeface="a_Assuan" panose="02040904030706050204" pitchFamily="18" charset="-52"/>
              </a:rPr>
            </a:br>
            <a:endParaRPr lang="ru-RU"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3218053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4000" decel="46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accel="54000" decel="46000"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solidFill>
                  <a:schemeClr val="bg1"/>
                </a:solidFill>
                <a:effectLst>
                  <a:outerShdw blurRad="38100" dist="38100" dir="2700000" algn="tl">
                    <a:srgbClr val="000000">
                      <a:alpha val="43137"/>
                    </a:srgbClr>
                  </a:outerShdw>
                </a:effectLst>
                <a:latin typeface="a_Assuan" panose="02040904030706050204" pitchFamily="18" charset="-52"/>
              </a:rPr>
              <a:t>Перша частина </a:t>
            </a:r>
            <a:endParaRPr lang="ru-RU"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3" name="Объект 2"/>
          <p:cNvSpPr>
            <a:spLocks noGrp="1"/>
          </p:cNvSpPr>
          <p:nvPr>
            <p:ph idx="1"/>
          </p:nvPr>
        </p:nvSpPr>
        <p:spPr>
          <a:xfrm>
            <a:off x="838200" y="1555994"/>
            <a:ext cx="10515600" cy="4351338"/>
          </a:xfrm>
        </p:spPr>
        <p:txBody>
          <a:bodyPr>
            <a:noAutofit/>
          </a:bodyPr>
          <a:lstStyle/>
          <a:p>
            <a:pPr marL="0" indent="0">
              <a:buNone/>
            </a:pPr>
            <a:r>
              <a:rPr lang="uk-UA" dirty="0">
                <a:solidFill>
                  <a:schemeClr val="bg1"/>
                </a:solidFill>
                <a:effectLst>
                  <a:outerShdw blurRad="38100" dist="38100" dir="2700000" algn="tl">
                    <a:srgbClr val="000000">
                      <a:alpha val="43137"/>
                    </a:srgbClr>
                  </a:outerShdw>
                </a:effectLst>
                <a:latin typeface="a_Assuan" panose="02040904030706050204" pitchFamily="18" charset="-52"/>
              </a:rPr>
              <a:t>Перша частина містить основні положення щодо місцевої автономії. Зокрема, закріплює необхідність конституційного і законодавчого регулювання місцевого самоврядування (ст. 2), визначає поняття місцевого самоврядування (ст. 3), встановлює принципи організації та діяльності органів місцевого самоврядування (ст.4), наприклад, наявність предметів ведення і повноважень органів місцевого самоврядування, що дозволяють останнім ефективно вирішувати питання місцевого значення. </a:t>
            </a:r>
            <a:endParaRPr lang="uk-UA" dirty="0" smtClean="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1151514584"/>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1101"/>
                            </p:stCondLst>
                            <p:childTnLst>
                              <p:par>
                                <p:cTn id="8" presetID="2" presetClass="entr" presetSubtype="8" accel="48000" decel="52000" fill="hold"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additive="base">
                                        <p:cTn id="10" dur="3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1" dur="3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4462" y="430578"/>
            <a:ext cx="11617570" cy="6169513"/>
          </a:xfrm>
        </p:spPr>
        <p:txBody>
          <a:bodyPr>
            <a:noAutofit/>
          </a:bodyPr>
          <a:lstStyle/>
          <a:p>
            <a:pPr marL="0" lvl="0" indent="0">
              <a:buNone/>
            </a:pPr>
            <a:r>
              <a:rPr lang="uk-UA" b="1" dirty="0" smtClean="0">
                <a:solidFill>
                  <a:schemeClr val="bg1"/>
                </a:solidFill>
                <a:effectLst>
                  <a:outerShdw blurRad="38100" dist="38100" dir="2700000" algn="tl">
                    <a:srgbClr val="000000">
                      <a:alpha val="43137"/>
                    </a:srgbClr>
                  </a:outerShdw>
                </a:effectLst>
                <a:latin typeface="a_Assuan" panose="02040904030706050204" pitchFamily="18" charset="-52"/>
              </a:rPr>
              <a:t>Інші статті першої частини фіксують необхідність чіткого муніципального поділу (ст.5), самостійного визначення органами місцевого самоврядування своєї структури, право наймати муніципальних службовців для забезпечення діяльності вибраних посадових осіб місцевого самоврядування (ст.6, 7). Цілями ще двох важливих статей є обмеження адміністративного контролю за нормоутворенням органів місцевого самоврядування (ст.8) і необхідність забезпечити наповнюваність місцевих бюджетів(ст.9). Стаття 10 закріплює право органів місцевого самоврядування співпрацювати між собою і створювати міжмуніципальні асоціації, а стаття 11 — можливість судового захисту місцевої автономії.</a:t>
            </a:r>
            <a:endParaRPr lang="ru-RU" b="1" dirty="0" smtClean="0">
              <a:solidFill>
                <a:schemeClr val="bg1"/>
              </a:solidFill>
              <a:effectLst>
                <a:outerShdw blurRad="38100" dist="38100" dir="2700000" algn="tl">
                  <a:srgbClr val="000000">
                    <a:alpha val="43137"/>
                  </a:srgbClr>
                </a:outerShdw>
              </a:effectLst>
              <a:latin typeface="a_Assuan" panose="02040904030706050204" pitchFamily="18" charset="-52"/>
            </a:endParaRPr>
          </a:p>
          <a:p>
            <a:endParaRPr lang="ru-RU" b="1" dirty="0" smtClean="0">
              <a:solidFill>
                <a:schemeClr val="bg1"/>
              </a:solidFill>
              <a:effectLst>
                <a:outerShdw blurRad="38100" dist="38100" dir="2700000" algn="tl">
                  <a:srgbClr val="000000">
                    <a:alpha val="43137"/>
                  </a:srgbClr>
                </a:outerShdw>
              </a:effectLst>
              <a:latin typeface="a_Assuan" panose="02040904030706050204" pitchFamily="18" charset="-52"/>
            </a:endParaRPr>
          </a:p>
          <a:p>
            <a:pPr marL="0" indent="0">
              <a:buNone/>
            </a:pPr>
            <a:endParaRPr lang="ru-RU" b="1" dirty="0" smtClean="0">
              <a:solidFill>
                <a:schemeClr val="bg1"/>
              </a:solidFill>
              <a:effectLst>
                <a:outerShdw blurRad="38100" dist="38100" dir="2700000" algn="tl">
                  <a:srgbClr val="000000">
                    <a:alpha val="43137"/>
                  </a:srgbClr>
                </a:outerShdw>
              </a:effectLst>
              <a:latin typeface="a_Assuan" panose="02040904030706050204" pitchFamily="18" charset="-52"/>
            </a:endParaRPr>
          </a:p>
          <a:p>
            <a:endParaRPr lang="ru-RU"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71209953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smtClean="0">
                <a:solidFill>
                  <a:schemeClr val="bg1"/>
                </a:solidFill>
                <a:effectLst>
                  <a:outerShdw blurRad="38100" dist="38100" dir="2700000" algn="tl">
                    <a:srgbClr val="000000">
                      <a:alpha val="43137"/>
                    </a:srgbClr>
                  </a:outerShdw>
                </a:effectLst>
                <a:latin typeface="a_Assuan" panose="02040904030706050204" pitchFamily="18" charset="-52"/>
              </a:rPr>
              <a:t>Друга частина</a:t>
            </a:r>
            <a:endParaRPr lang="ru-RU"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
        <p:nvSpPr>
          <p:cNvPr id="3" name="Объект 2"/>
          <p:cNvSpPr>
            <a:spLocks noGrp="1"/>
          </p:cNvSpPr>
          <p:nvPr>
            <p:ph idx="1"/>
          </p:nvPr>
        </p:nvSpPr>
        <p:spPr>
          <a:xfrm>
            <a:off x="838200" y="1311819"/>
            <a:ext cx="10515600" cy="4351338"/>
          </a:xfrm>
        </p:spPr>
        <p:txBody>
          <a:bodyPr>
            <a:noAutofit/>
          </a:bodyPr>
          <a:lstStyle/>
          <a:p>
            <a:pPr marL="0" lvl="0" indent="0">
              <a:buNone/>
            </a:pPr>
            <a:r>
              <a:rPr lang="uk-UA" sz="2600" b="1" dirty="0">
                <a:solidFill>
                  <a:schemeClr val="bg1"/>
                </a:solidFill>
                <a:effectLst>
                  <a:outerShdw blurRad="38100" dist="38100" dir="2700000" algn="tl">
                    <a:srgbClr val="000000">
                      <a:alpha val="43137"/>
                    </a:srgbClr>
                  </a:outerShdw>
                </a:effectLst>
                <a:latin typeface="a_Assuan" panose="02040904030706050204" pitchFamily="18" charset="-52"/>
              </a:rPr>
              <a:t>Друга частина містить різні положення щодо зобов'язань держав, які підписали і ратифікували Хартію, виходячи з наміру забезпечити баланс між нормами Хартії та інституційно-юридичними особливостями держав. Хартія надає державам право не включати у внутрішнє законодавство деякі положення Хартії за наявності правового обґрунтування (ст. 12). Зазначена стаття також закріплює, що принципи місцевого самоврядування обов'язкові для всіх держав. Таким чином, мова йде про компроміс між необхідністю дотримання фундаментальних принципів місцевого самоврядування та гнучкістю щодо внутрішнього права кожної з держав.</a:t>
            </a:r>
            <a:endParaRPr lang="ru-RU" sz="2600" b="1" dirty="0">
              <a:solidFill>
                <a:schemeClr val="bg1"/>
              </a:solidFill>
              <a:effectLst>
                <a:outerShdw blurRad="38100" dist="38100" dir="2700000" algn="tl">
                  <a:srgbClr val="000000">
                    <a:alpha val="43137"/>
                  </a:srgbClr>
                </a:outerShdw>
              </a:effectLst>
              <a:latin typeface="a_Assuan" panose="02040904030706050204" pitchFamily="18" charset="-52"/>
            </a:endParaRPr>
          </a:p>
          <a:p>
            <a:endParaRPr lang="ru-RU" sz="2600" b="1" dirty="0">
              <a:solidFill>
                <a:schemeClr val="bg1"/>
              </a:solidFill>
              <a:effectLst>
                <a:outerShdw blurRad="38100" dist="38100" dir="2700000" algn="tl">
                  <a:srgbClr val="000000">
                    <a:alpha val="43137"/>
                  </a:srgbClr>
                </a:outerShdw>
              </a:effectLst>
              <a:latin typeface="a_Assuan" panose="02040904030706050204" pitchFamily="18" charset="-52"/>
            </a:endParaRPr>
          </a:p>
        </p:txBody>
      </p:sp>
    </p:spTree>
    <p:extLst>
      <p:ext uri="{BB962C8B-B14F-4D97-AF65-F5344CB8AC3E}">
        <p14:creationId xmlns="" xmlns:p14="http://schemas.microsoft.com/office/powerpoint/2010/main" val="174321886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1101"/>
                            </p:stCondLst>
                            <p:childTnLst>
                              <p:par>
                                <p:cTn id="8" presetID="42" presetClass="entr" presetSubtype="0"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anim calcmode="lin" valueType="num">
                                      <p:cBhvr>
                                        <p:cTn id="11"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401</Words>
  <Application>Microsoft Office PowerPoint</Application>
  <PresentationFormat>Произвольный</PresentationFormat>
  <Paragraphs>31</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Євросоюз та самоврядування</vt:lpstr>
      <vt:lpstr>Історія виникнення Євросоюзу</vt:lpstr>
      <vt:lpstr>Європейський Союз має 27 членів. </vt:lpstr>
      <vt:lpstr>Слайд 4</vt:lpstr>
      <vt:lpstr>Європейська хартія місцевого самоврядування </vt:lpstr>
      <vt:lpstr>Хартія складається з Преамбули та трьох частин. </vt:lpstr>
      <vt:lpstr>Перша частина </vt:lpstr>
      <vt:lpstr>Слайд 8</vt:lpstr>
      <vt:lpstr>Друга частина</vt:lpstr>
      <vt:lpstr>Третя частина</vt:lpstr>
      <vt:lpstr>Дякую за увагу!</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Самоврядування у Євросоюзі</dc:title>
  <dc:creator>Valodya</dc:creator>
  <cp:lastModifiedBy>student</cp:lastModifiedBy>
  <cp:revision>50</cp:revision>
  <dcterms:created xsi:type="dcterms:W3CDTF">2015-10-19T16:06:15Z</dcterms:created>
  <dcterms:modified xsi:type="dcterms:W3CDTF">2016-06-23T06:03:42Z</dcterms:modified>
</cp:coreProperties>
</file>