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397D441B-49DC-4B9B-807D-A29B5E0494C9}" type="datetimeFigureOut">
              <a:rPr lang="ru-RU" smtClean="0"/>
              <a:pPr/>
              <a:t>04.10.2015</a:t>
            </a:fld>
            <a:endParaRPr lang="ru-RU"/>
          </a:p>
        </p:txBody>
      </p:sp>
      <p:sp>
        <p:nvSpPr>
          <p:cNvPr id="23" name="Slide Number Placeholder 22"/>
          <p:cNvSpPr>
            <a:spLocks noGrp="1"/>
          </p:cNvSpPr>
          <p:nvPr>
            <p:ph type="sldNum" sz="quarter" idx="11"/>
          </p:nvPr>
        </p:nvSpPr>
        <p:spPr/>
        <p:txBody>
          <a:bodyPr/>
          <a:lstStyle/>
          <a:p>
            <a:fld id="{DAF84043-D249-47E2-905E-14775B426BCD}" type="slidenum">
              <a:rPr lang="ru-RU" smtClean="0"/>
              <a:pPr/>
              <a:t>‹#›</a:t>
            </a:fld>
            <a:endParaRPr lang="ru-RU"/>
          </a:p>
        </p:txBody>
      </p:sp>
      <p:sp>
        <p:nvSpPr>
          <p:cNvPr id="24" name="Footer Placeholder 23"/>
          <p:cNvSpPr>
            <a:spLocks noGrp="1"/>
          </p:cNvSpPr>
          <p:nvPr>
            <p:ph type="ftr" sz="quarter" idx="12"/>
          </p:nvPr>
        </p:nvSpPr>
        <p:spPr/>
        <p:txBody>
          <a:bodyPr/>
          <a:lstStyle/>
          <a:p>
            <a:endParaRPr lang="ru-RU"/>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97D441B-49DC-4B9B-807D-A29B5E0494C9}" type="datetimeFigureOut">
              <a:rPr lang="ru-RU" smtClean="0"/>
              <a:pPr/>
              <a:t>04.10.2015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F84043-D249-47E2-905E-14775B426BC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97D441B-49DC-4B9B-807D-A29B5E0494C9}" type="datetimeFigureOut">
              <a:rPr lang="ru-RU" smtClean="0"/>
              <a:pPr/>
              <a:t>04.10.2015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F84043-D249-47E2-905E-14775B426BC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Date Placeholder 11"/>
          <p:cNvSpPr>
            <a:spLocks noGrp="1"/>
          </p:cNvSpPr>
          <p:nvPr>
            <p:ph type="dt" sz="half" idx="14"/>
          </p:nvPr>
        </p:nvSpPr>
        <p:spPr/>
        <p:txBody>
          <a:bodyPr/>
          <a:lstStyle/>
          <a:p>
            <a:fld id="{397D441B-49DC-4B9B-807D-A29B5E0494C9}" type="datetimeFigureOut">
              <a:rPr lang="ru-RU" smtClean="0"/>
              <a:pPr/>
              <a:t>04.10.2015</a:t>
            </a:fld>
            <a:endParaRPr lang="ru-RU"/>
          </a:p>
        </p:txBody>
      </p:sp>
      <p:sp>
        <p:nvSpPr>
          <p:cNvPr id="19" name="Slide Number Placeholder 18"/>
          <p:cNvSpPr>
            <a:spLocks noGrp="1"/>
          </p:cNvSpPr>
          <p:nvPr>
            <p:ph type="sldNum" sz="quarter" idx="15"/>
          </p:nvPr>
        </p:nvSpPr>
        <p:spPr/>
        <p:txBody>
          <a:bodyPr/>
          <a:lstStyle/>
          <a:p>
            <a:fld id="{DAF84043-D249-47E2-905E-14775B426BCD}" type="slidenum">
              <a:rPr lang="ru-RU" smtClean="0"/>
              <a:pPr/>
              <a:t>‹#›</a:t>
            </a:fld>
            <a:endParaRPr lang="ru-RU"/>
          </a:p>
        </p:txBody>
      </p:sp>
      <p:sp>
        <p:nvSpPr>
          <p:cNvPr id="21" name="Footer Placeholder 20"/>
          <p:cNvSpPr>
            <a:spLocks noGrp="1"/>
          </p:cNvSpPr>
          <p:nvPr>
            <p:ph type="ftr" sz="quarter" idx="16"/>
          </p:nvPr>
        </p:nvSpPr>
        <p:spPr/>
        <p:txBody>
          <a:bodyPr/>
          <a:lstStyle/>
          <a:p>
            <a:endParaRPr lang="ru-RU"/>
          </a:p>
        </p:txBody>
      </p:sp>
      <p:sp>
        <p:nvSpPr>
          <p:cNvPr id="8" name="Title 7"/>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6" name="Date Placeholder 15"/>
          <p:cNvSpPr>
            <a:spLocks noGrp="1"/>
          </p:cNvSpPr>
          <p:nvPr>
            <p:ph type="dt" sz="half" idx="10"/>
          </p:nvPr>
        </p:nvSpPr>
        <p:spPr/>
        <p:txBody>
          <a:bodyPr/>
          <a:lstStyle/>
          <a:p>
            <a:fld id="{397D441B-49DC-4B9B-807D-A29B5E0494C9}" type="datetimeFigureOut">
              <a:rPr lang="ru-RU" smtClean="0"/>
              <a:pPr/>
              <a:t>04.10.2015</a:t>
            </a:fld>
            <a:endParaRPr lang="ru-RU"/>
          </a:p>
        </p:txBody>
      </p:sp>
      <p:sp>
        <p:nvSpPr>
          <p:cNvPr id="20" name="Slide Number Placeholder 19"/>
          <p:cNvSpPr>
            <a:spLocks noGrp="1"/>
          </p:cNvSpPr>
          <p:nvPr>
            <p:ph type="sldNum" sz="quarter" idx="11"/>
          </p:nvPr>
        </p:nvSpPr>
        <p:spPr/>
        <p:txBody>
          <a:bodyPr/>
          <a:lstStyle/>
          <a:p>
            <a:fld id="{DAF84043-D249-47E2-905E-14775B426BCD}" type="slidenum">
              <a:rPr lang="ru-RU" smtClean="0"/>
              <a:pPr/>
              <a:t>‹#›</a:t>
            </a:fld>
            <a:endParaRPr lang="ru-RU"/>
          </a:p>
        </p:txBody>
      </p:sp>
      <p:sp>
        <p:nvSpPr>
          <p:cNvPr id="21" name="Footer Placeholder 20"/>
          <p:cNvSpPr>
            <a:spLocks noGrp="1"/>
          </p:cNvSpPr>
          <p:nvPr>
            <p:ph type="ftr" sz="quarter" idx="12"/>
          </p:nvPr>
        </p:nvSpPr>
        <p:spPr/>
        <p:txBody>
          <a:bodyPr/>
          <a:lstStyle/>
          <a:p>
            <a:endParaRPr lang="ru-RU"/>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7" name="Title 26"/>
          <p:cNvSpPr>
            <a:spLocks noGrp="1"/>
          </p:cNvSpPr>
          <p:nvPr>
            <p:ph type="title"/>
          </p:nvPr>
        </p:nvSpPr>
        <p:spPr/>
        <p:txBody>
          <a:bodyPr/>
          <a:lstStyle/>
          <a:p>
            <a:r>
              <a:rPr lang="ru-RU" smtClean="0"/>
              <a:t>Образец заголовка</a:t>
            </a:r>
            <a:endParaRPr lang="en-US" dirty="0"/>
          </a:p>
        </p:txBody>
      </p:sp>
      <p:sp>
        <p:nvSpPr>
          <p:cNvPr id="20" name="Date Placeholder 19"/>
          <p:cNvSpPr>
            <a:spLocks noGrp="1"/>
          </p:cNvSpPr>
          <p:nvPr>
            <p:ph type="dt" sz="half" idx="15"/>
          </p:nvPr>
        </p:nvSpPr>
        <p:spPr/>
        <p:txBody>
          <a:bodyPr/>
          <a:lstStyle/>
          <a:p>
            <a:fld id="{397D441B-49DC-4B9B-807D-A29B5E0494C9}" type="datetimeFigureOut">
              <a:rPr lang="ru-RU" smtClean="0"/>
              <a:pPr/>
              <a:t>04.10.2015</a:t>
            </a:fld>
            <a:endParaRPr lang="ru-RU"/>
          </a:p>
        </p:txBody>
      </p:sp>
      <p:sp>
        <p:nvSpPr>
          <p:cNvPr id="25" name="Slide Number Placeholder 24"/>
          <p:cNvSpPr>
            <a:spLocks noGrp="1"/>
          </p:cNvSpPr>
          <p:nvPr>
            <p:ph type="sldNum" sz="quarter" idx="16"/>
          </p:nvPr>
        </p:nvSpPr>
        <p:spPr/>
        <p:txBody>
          <a:bodyPr/>
          <a:lstStyle/>
          <a:p>
            <a:fld id="{DAF84043-D249-47E2-905E-14775B426BCD}" type="slidenum">
              <a:rPr lang="ru-RU" smtClean="0"/>
              <a:pPr/>
              <a:t>‹#›</a:t>
            </a:fld>
            <a:endParaRPr lang="ru-RU"/>
          </a:p>
        </p:txBody>
      </p:sp>
      <p:sp>
        <p:nvSpPr>
          <p:cNvPr id="26" name="Footer Placeholder 25"/>
          <p:cNvSpPr>
            <a:spLocks noGrp="1"/>
          </p:cNvSpPr>
          <p:nvPr>
            <p:ph type="ftr" sz="quarter" idx="17"/>
          </p:nvPr>
        </p:nvSpPr>
        <p:spPr/>
        <p:txBody>
          <a:bodyPr/>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30" name="Title 29"/>
          <p:cNvSpPr>
            <a:spLocks noGrp="1"/>
          </p:cNvSpPr>
          <p:nvPr>
            <p:ph type="title"/>
          </p:nvPr>
        </p:nvSpPr>
        <p:spPr/>
        <p:txBody>
          <a:bodyPr/>
          <a:lstStyle/>
          <a:p>
            <a:r>
              <a:rPr lang="ru-RU" smtClean="0"/>
              <a:t>Образец заголовка</a:t>
            </a:r>
            <a:endParaRPr lang="en-US"/>
          </a:p>
        </p:txBody>
      </p:sp>
      <p:sp>
        <p:nvSpPr>
          <p:cNvPr id="20" name="Date Placeholder 19"/>
          <p:cNvSpPr>
            <a:spLocks noGrp="1"/>
          </p:cNvSpPr>
          <p:nvPr>
            <p:ph type="dt" sz="half" idx="16"/>
          </p:nvPr>
        </p:nvSpPr>
        <p:spPr/>
        <p:txBody>
          <a:bodyPr/>
          <a:lstStyle/>
          <a:p>
            <a:fld id="{397D441B-49DC-4B9B-807D-A29B5E0494C9}" type="datetimeFigureOut">
              <a:rPr lang="ru-RU" smtClean="0"/>
              <a:pPr/>
              <a:t>04.10.2015</a:t>
            </a:fld>
            <a:endParaRPr lang="ru-RU"/>
          </a:p>
        </p:txBody>
      </p:sp>
      <p:sp>
        <p:nvSpPr>
          <p:cNvPr id="24" name="Slide Number Placeholder 23"/>
          <p:cNvSpPr>
            <a:spLocks noGrp="1"/>
          </p:cNvSpPr>
          <p:nvPr>
            <p:ph type="sldNum" sz="quarter" idx="17"/>
          </p:nvPr>
        </p:nvSpPr>
        <p:spPr/>
        <p:txBody>
          <a:bodyPr/>
          <a:lstStyle/>
          <a:p>
            <a:fld id="{DAF84043-D249-47E2-905E-14775B426BCD}" type="slidenum">
              <a:rPr lang="ru-RU" smtClean="0"/>
              <a:pPr/>
              <a:t>‹#›</a:t>
            </a:fld>
            <a:endParaRPr lang="ru-RU"/>
          </a:p>
        </p:txBody>
      </p:sp>
      <p:sp>
        <p:nvSpPr>
          <p:cNvPr id="29" name="Footer Placeholder 28"/>
          <p:cNvSpPr>
            <a:spLocks noGrp="1"/>
          </p:cNvSpPr>
          <p:nvPr>
            <p:ph type="ftr" sz="quarter" idx="18"/>
          </p:nvPr>
        </p:nvSpPr>
        <p:spPr/>
        <p:txBody>
          <a:bodyPr/>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397D441B-49DC-4B9B-807D-A29B5E0494C9}" type="datetimeFigureOut">
              <a:rPr lang="ru-RU" smtClean="0"/>
              <a:pPr/>
              <a:t>04.10.2015</a:t>
            </a:fld>
            <a:endParaRPr lang="ru-RU"/>
          </a:p>
        </p:txBody>
      </p:sp>
      <p:sp>
        <p:nvSpPr>
          <p:cNvPr id="14" name="Slide Number Placeholder 13"/>
          <p:cNvSpPr>
            <a:spLocks noGrp="1"/>
          </p:cNvSpPr>
          <p:nvPr>
            <p:ph type="sldNum" sz="quarter" idx="11"/>
          </p:nvPr>
        </p:nvSpPr>
        <p:spPr/>
        <p:txBody>
          <a:bodyPr/>
          <a:lstStyle/>
          <a:p>
            <a:fld id="{DAF84043-D249-47E2-905E-14775B426BCD}" type="slidenum">
              <a:rPr lang="ru-RU" smtClean="0"/>
              <a:pPr/>
              <a:t>‹#›</a:t>
            </a:fld>
            <a:endParaRPr lang="ru-RU"/>
          </a:p>
        </p:txBody>
      </p:sp>
      <p:sp>
        <p:nvSpPr>
          <p:cNvPr id="18" name="Footer Placeholder 17"/>
          <p:cNvSpPr>
            <a:spLocks noGrp="1"/>
          </p:cNvSpPr>
          <p:nvPr>
            <p:ph type="ftr" sz="quarter" idx="12"/>
          </p:nvPr>
        </p:nvSpPr>
        <p:spPr/>
        <p:txBody>
          <a:bodyPr/>
          <a:lstStyle/>
          <a:p>
            <a:endParaRPr lang="ru-RU"/>
          </a:p>
        </p:txBody>
      </p:sp>
      <p:sp>
        <p:nvSpPr>
          <p:cNvPr id="15" name="Title 14"/>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397D441B-49DC-4B9B-807D-A29B5E0494C9}" type="datetimeFigureOut">
              <a:rPr lang="ru-RU" smtClean="0"/>
              <a:pPr/>
              <a:t>04.10.2015</a:t>
            </a:fld>
            <a:endParaRPr lang="ru-RU"/>
          </a:p>
        </p:txBody>
      </p:sp>
      <p:sp>
        <p:nvSpPr>
          <p:cNvPr id="12" name="Slide Number Placeholder 11"/>
          <p:cNvSpPr>
            <a:spLocks noGrp="1"/>
          </p:cNvSpPr>
          <p:nvPr>
            <p:ph type="sldNum" sz="quarter" idx="11"/>
          </p:nvPr>
        </p:nvSpPr>
        <p:spPr/>
        <p:txBody>
          <a:bodyPr/>
          <a:lstStyle/>
          <a:p>
            <a:fld id="{DAF84043-D249-47E2-905E-14775B426BCD}" type="slidenum">
              <a:rPr lang="ru-RU" smtClean="0"/>
              <a:pPr/>
              <a:t>‹#›</a:t>
            </a:fld>
            <a:endParaRPr lang="ru-RU"/>
          </a:p>
        </p:txBody>
      </p:sp>
      <p:sp>
        <p:nvSpPr>
          <p:cNvPr id="13" name="Footer Placeholder 12"/>
          <p:cNvSpPr>
            <a:spLocks noGrp="1"/>
          </p:cNvSpPr>
          <p:nvPr>
            <p:ph type="ftr" sz="quarter" idx="12"/>
          </p:nvPr>
        </p:nvSpPr>
        <p:spPr/>
        <p:txBody>
          <a:body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ru-RU" smtClean="0"/>
              <a:t>Образец заголовка</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Date Placeholder 12"/>
          <p:cNvSpPr>
            <a:spLocks noGrp="1"/>
          </p:cNvSpPr>
          <p:nvPr>
            <p:ph type="dt" sz="half" idx="15"/>
          </p:nvPr>
        </p:nvSpPr>
        <p:spPr/>
        <p:txBody>
          <a:bodyPr/>
          <a:lstStyle/>
          <a:p>
            <a:fld id="{397D441B-49DC-4B9B-807D-A29B5E0494C9}" type="datetimeFigureOut">
              <a:rPr lang="ru-RU" smtClean="0"/>
              <a:pPr/>
              <a:t>04.10.2015</a:t>
            </a:fld>
            <a:endParaRPr lang="ru-RU"/>
          </a:p>
        </p:txBody>
      </p:sp>
      <p:sp>
        <p:nvSpPr>
          <p:cNvPr id="18" name="Slide Number Placeholder 17"/>
          <p:cNvSpPr>
            <a:spLocks noGrp="1"/>
          </p:cNvSpPr>
          <p:nvPr>
            <p:ph type="sldNum" sz="quarter" idx="16"/>
          </p:nvPr>
        </p:nvSpPr>
        <p:spPr/>
        <p:txBody>
          <a:bodyPr/>
          <a:lstStyle/>
          <a:p>
            <a:fld id="{DAF84043-D249-47E2-905E-14775B426BCD}" type="slidenum">
              <a:rPr lang="ru-RU" smtClean="0"/>
              <a:pPr/>
              <a:t>‹#›</a:t>
            </a:fld>
            <a:endParaRPr lang="ru-RU"/>
          </a:p>
        </p:txBody>
      </p:sp>
      <p:sp>
        <p:nvSpPr>
          <p:cNvPr id="20" name="Footer Placeholder 19"/>
          <p:cNvSpPr>
            <a:spLocks noGrp="1"/>
          </p:cNvSpPr>
          <p:nvPr>
            <p:ph type="ftr" sz="quarter" idx="17"/>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ru-RU" smtClean="0"/>
              <a:t>Образец текста</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13" name="Date Placeholder 12"/>
          <p:cNvSpPr>
            <a:spLocks noGrp="1"/>
          </p:cNvSpPr>
          <p:nvPr>
            <p:ph type="dt" sz="half" idx="14"/>
          </p:nvPr>
        </p:nvSpPr>
        <p:spPr/>
        <p:txBody>
          <a:bodyPr/>
          <a:lstStyle/>
          <a:p>
            <a:fld id="{397D441B-49DC-4B9B-807D-A29B5E0494C9}" type="datetimeFigureOut">
              <a:rPr lang="ru-RU" smtClean="0"/>
              <a:pPr/>
              <a:t>04.10.2015</a:t>
            </a:fld>
            <a:endParaRPr lang="ru-RU"/>
          </a:p>
        </p:txBody>
      </p:sp>
      <p:sp>
        <p:nvSpPr>
          <p:cNvPr id="20" name="Slide Number Placeholder 19"/>
          <p:cNvSpPr>
            <a:spLocks noGrp="1"/>
          </p:cNvSpPr>
          <p:nvPr>
            <p:ph type="sldNum" sz="quarter" idx="15"/>
          </p:nvPr>
        </p:nvSpPr>
        <p:spPr/>
        <p:txBody>
          <a:bodyPr/>
          <a:lstStyle/>
          <a:p>
            <a:fld id="{DAF84043-D249-47E2-905E-14775B426BCD}" type="slidenum">
              <a:rPr lang="ru-RU" smtClean="0"/>
              <a:pPr/>
              <a:t>‹#›</a:t>
            </a:fld>
            <a:endParaRPr lang="ru-RU"/>
          </a:p>
        </p:txBody>
      </p:sp>
      <p:sp>
        <p:nvSpPr>
          <p:cNvPr id="21" name="Footer Placeholder 20"/>
          <p:cNvSpPr>
            <a:spLocks noGrp="1"/>
          </p:cNvSpPr>
          <p:nvPr>
            <p:ph type="ftr" sz="quarter" idx="16"/>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397D441B-49DC-4B9B-807D-A29B5E0494C9}" type="datetimeFigureOut">
              <a:rPr lang="ru-RU" smtClean="0"/>
              <a:pPr/>
              <a:t>04.10.2015</a:t>
            </a:fld>
            <a:endParaRPr lang="ru-RU"/>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ru-RU"/>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DAF84043-D249-47E2-905E-14775B426BCD}"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s://ru.wikipedia.org/wiki/CONFIG.SYS" TargetMode="External"/><Relationship Id="rId7" Type="http://schemas.openxmlformats.org/officeDocument/2006/relationships/image" Target="../media/image7.jpeg"/><Relationship Id="rId2" Type="http://schemas.openxmlformats.org/officeDocument/2006/relationships/hyperlink" Target="https://ru.wikipedia.org/wiki/%D0%9E%D0%BF%D0%B5%D1%80%D0%B0%D1%86%D0%B8%D0%BE%D0%BD%D0%BD%D0%B0%D1%8F_%D1%81%D0%B8%D1%81%D1%82%D0%B5%D0%BC%D0%B0" TargetMode="External"/><Relationship Id="rId1" Type="http://schemas.openxmlformats.org/officeDocument/2006/relationships/slideLayout" Target="../slideLayouts/slideLayout2.xml"/><Relationship Id="rId6" Type="http://schemas.openxmlformats.org/officeDocument/2006/relationships/hyperlink" Target="https://ru.wikipedia.org/wiki/%D0%9F%D0%B0%D0%BA%D0%B5%D1%82%D0%BD%D1%8B%D0%B9_%D1%84%D0%B0%D0%B9%D0%BB" TargetMode="External"/><Relationship Id="rId5" Type="http://schemas.openxmlformats.org/officeDocument/2006/relationships/hyperlink" Target="https://ru.wikipedia.org/wiki/AUTOEXEC.BAT" TargetMode="External"/><Relationship Id="rId4" Type="http://schemas.openxmlformats.org/officeDocument/2006/relationships/hyperlink" Target="https://ru.wikipedia.org/wiki/%D0%94%D1%80%D0%B0%D0%B9%D0%B2%D0%B5%D1%8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23728" y="5085184"/>
            <a:ext cx="7020272" cy="1772816"/>
          </a:xfrm>
        </p:spPr>
        <p:txBody>
          <a:bodyPr>
            <a:normAutofit fontScale="92500" lnSpcReduction="10000"/>
          </a:bodyPr>
          <a:lstStyle/>
          <a:p>
            <a:r>
              <a:rPr lang="en-US" i="0" dirty="0" smtClean="0">
                <a:solidFill>
                  <a:schemeClr val="bg1"/>
                </a:solidFill>
              </a:rPr>
              <a:t>Completed by student of group CS (C</a:t>
            </a:r>
            <a:r>
              <a:rPr lang="de-DE" i="0" dirty="0" err="1" smtClean="0">
                <a:solidFill>
                  <a:schemeClr val="bg1"/>
                </a:solidFill>
              </a:rPr>
              <a:t>omputer</a:t>
            </a:r>
            <a:r>
              <a:rPr lang="de-DE" i="0" dirty="0" smtClean="0">
                <a:solidFill>
                  <a:schemeClr val="bg1"/>
                </a:solidFill>
              </a:rPr>
              <a:t> Science</a:t>
            </a:r>
            <a:r>
              <a:rPr lang="uk-UA" i="0" dirty="0" smtClean="0">
                <a:solidFill>
                  <a:schemeClr val="bg1"/>
                </a:solidFill>
              </a:rPr>
              <a:t>)</a:t>
            </a:r>
            <a:r>
              <a:rPr lang="en-US" i="0" dirty="0" smtClean="0">
                <a:solidFill>
                  <a:schemeClr val="bg1"/>
                </a:solidFill>
              </a:rPr>
              <a:t> - 309</a:t>
            </a:r>
            <a:r>
              <a:rPr lang="uk-UA" i="0" dirty="0" smtClean="0">
                <a:solidFill>
                  <a:schemeClr val="bg1"/>
                </a:solidFill>
              </a:rPr>
              <a:t> </a:t>
            </a:r>
            <a:r>
              <a:rPr lang="en-US" i="0" dirty="0" smtClean="0">
                <a:solidFill>
                  <a:schemeClr val="bg1"/>
                </a:solidFill>
              </a:rPr>
              <a:t>of </a:t>
            </a:r>
            <a:r>
              <a:rPr lang="en-US" i="0" dirty="0" err="1" smtClean="0">
                <a:solidFill>
                  <a:schemeClr val="bg1"/>
                </a:solidFill>
              </a:rPr>
              <a:t>Mykolayiv</a:t>
            </a:r>
            <a:r>
              <a:rPr lang="en-US" i="0" dirty="0" smtClean="0">
                <a:solidFill>
                  <a:schemeClr val="bg1"/>
                </a:solidFill>
              </a:rPr>
              <a:t> Building College Kyiv National Academy of Building and Architecture (MBC KNUBA) </a:t>
            </a:r>
            <a:r>
              <a:rPr lang="en-US" i="0" dirty="0" err="1" smtClean="0">
                <a:solidFill>
                  <a:schemeClr val="bg1"/>
                </a:solidFill>
              </a:rPr>
              <a:t>Bermas</a:t>
            </a:r>
            <a:r>
              <a:rPr lang="en-US" i="0" dirty="0" smtClean="0">
                <a:solidFill>
                  <a:schemeClr val="bg1"/>
                </a:solidFill>
              </a:rPr>
              <a:t> Tanya</a:t>
            </a:r>
          </a:p>
          <a:p>
            <a:r>
              <a:rPr lang="en-US" i="0" dirty="0" smtClean="0">
                <a:solidFill>
                  <a:schemeClr val="bg1"/>
                </a:solidFill>
              </a:rPr>
              <a:t>Scientific consultant – lecturer of English in MBC KNUBA</a:t>
            </a:r>
          </a:p>
          <a:p>
            <a:r>
              <a:rPr lang="en-US" i="0" dirty="0" err="1" smtClean="0">
                <a:solidFill>
                  <a:schemeClr val="bg1"/>
                </a:solidFill>
              </a:rPr>
              <a:t>Demyanenko</a:t>
            </a:r>
            <a:r>
              <a:rPr lang="en-US" i="0" dirty="0" smtClean="0">
                <a:solidFill>
                  <a:schemeClr val="bg1"/>
                </a:solidFill>
              </a:rPr>
              <a:t> </a:t>
            </a:r>
            <a:r>
              <a:rPr lang="en-US" i="0" dirty="0" err="1" smtClean="0">
                <a:solidFill>
                  <a:schemeClr val="bg1"/>
                </a:solidFill>
              </a:rPr>
              <a:t>Yuriy</a:t>
            </a:r>
            <a:r>
              <a:rPr lang="en-US" i="0" dirty="0" smtClean="0">
                <a:solidFill>
                  <a:schemeClr val="bg1"/>
                </a:solidFill>
              </a:rPr>
              <a:t> </a:t>
            </a:r>
            <a:r>
              <a:rPr lang="en-US" i="0" dirty="0" err="1" smtClean="0">
                <a:solidFill>
                  <a:schemeClr val="bg1"/>
                </a:solidFill>
              </a:rPr>
              <a:t>Mykolayovich</a:t>
            </a:r>
            <a:endParaRPr lang="uk-UA" i="0" dirty="0" smtClean="0">
              <a:solidFill>
                <a:schemeClr val="bg1"/>
              </a:solidFill>
            </a:endParaRPr>
          </a:p>
          <a:p>
            <a:endParaRPr lang="ru-RU" dirty="0"/>
          </a:p>
        </p:txBody>
      </p:sp>
      <p:sp>
        <p:nvSpPr>
          <p:cNvPr id="2" name="Заголовок 1"/>
          <p:cNvSpPr>
            <a:spLocks noGrp="1"/>
          </p:cNvSpPr>
          <p:nvPr>
            <p:ph type="title"/>
          </p:nvPr>
        </p:nvSpPr>
        <p:spPr>
          <a:xfrm>
            <a:off x="971600" y="404664"/>
            <a:ext cx="7680960" cy="2376264"/>
          </a:xfrm>
        </p:spPr>
        <p:txBody>
          <a:bodyPr>
            <a:normAutofit fontScale="90000"/>
          </a:bodyPr>
          <a:lstStyle/>
          <a:p>
            <a:pPr algn="ctr"/>
            <a:r>
              <a:rPr lang="en-US" b="0" dirty="0" smtClean="0"/>
              <a:t> </a:t>
            </a:r>
            <a:br>
              <a:rPr lang="en-US" b="0" dirty="0" smtClean="0"/>
            </a:br>
            <a:r>
              <a:rPr lang="en-US" b="0" dirty="0"/>
              <a:t/>
            </a:r>
            <a:br>
              <a:rPr lang="en-US" b="0" dirty="0"/>
            </a:br>
            <a:r>
              <a:rPr lang="en-US" b="0" dirty="0" smtClean="0"/>
              <a:t/>
            </a:r>
            <a:br>
              <a:rPr lang="en-US" b="0" dirty="0" smtClean="0"/>
            </a:br>
            <a:r>
              <a:rPr lang="en-US" b="0" dirty="0"/>
              <a:t/>
            </a:r>
            <a:br>
              <a:rPr lang="en-US" b="0" dirty="0"/>
            </a:br>
            <a:r>
              <a:rPr lang="en-US" sz="4900" b="0" dirty="0" smtClean="0">
                <a:latin typeface="Baskerville Old Face" pitchFamily="18" charset="0"/>
              </a:rPr>
              <a:t>Operating system  MS – DOS</a:t>
            </a:r>
            <a:r>
              <a:rPr lang="en-US" sz="4800" b="0" dirty="0" smtClean="0">
                <a:latin typeface="Baskerville Old Face" pitchFamily="18" charset="0"/>
              </a:rPr>
              <a:t/>
            </a:r>
            <a:br>
              <a:rPr lang="en-US" sz="4800" b="0" dirty="0" smtClean="0">
                <a:latin typeface="Baskerville Old Face" pitchFamily="18" charset="0"/>
              </a:rPr>
            </a:br>
            <a:r>
              <a:rPr lang="en-US" sz="4000" b="0" dirty="0" smtClean="0">
                <a:latin typeface="Baskerville Old Face" pitchFamily="18" charset="0"/>
              </a:rPr>
              <a:t>Presentation for scientific-and-research student conference held in MBC KNUBA 1/10/2015</a:t>
            </a:r>
            <a:endParaRPr lang="ru-RU" sz="4000" dirty="0"/>
          </a:p>
        </p:txBody>
      </p:sp>
    </p:spTree>
    <p:extLst>
      <p:ext uri="{BB962C8B-B14F-4D97-AF65-F5344CB8AC3E}">
        <p14:creationId xmlns:p14="http://schemas.microsoft.com/office/powerpoint/2010/main" xmlns="" val="2084834670"/>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23528" y="620688"/>
            <a:ext cx="8396038" cy="6048672"/>
          </a:xfrm>
        </p:spPr>
        <p:txBody>
          <a:bodyPr>
            <a:normAutofit/>
          </a:bodyPr>
          <a:lstStyle/>
          <a:p>
            <a:r>
              <a:rPr lang="en-US" dirty="0"/>
              <a:t>*.CPI — downloadable fonts </a:t>
            </a:r>
            <a:r>
              <a:rPr lang="en-US" dirty="0" err="1"/>
              <a:t>codepage</a:t>
            </a:r>
            <a:r>
              <a:rPr lang="en-US" dirty="0"/>
              <a:t> screen and keyboard.</a:t>
            </a:r>
            <a:br>
              <a:rPr lang="en-US" dirty="0"/>
            </a:br>
            <a:r>
              <a:rPr lang="en-US" dirty="0"/>
              <a:t>MEMMAKER.EXE — Microsoft </a:t>
            </a:r>
            <a:r>
              <a:rPr lang="en-US" dirty="0" err="1"/>
              <a:t>MemMaker</a:t>
            </a:r>
            <a:r>
              <a:rPr lang="en-US" dirty="0"/>
              <a:t>, the upper memory optimizer.</a:t>
            </a:r>
            <a:br>
              <a:rPr lang="en-US" dirty="0"/>
            </a:br>
            <a:r>
              <a:rPr lang="en-US" dirty="0"/>
              <a:t>MODE.COM — setup of number of display settings and ports of input-output systems: series, parallel.</a:t>
            </a:r>
            <a:br>
              <a:rPr lang="en-US" dirty="0"/>
            </a:br>
            <a:r>
              <a:rPr lang="en-US" dirty="0"/>
              <a:t>MSAV.EXE — Microsoft Anti-Virus for MS-DOS, antivirus</a:t>
            </a:r>
            <a:r>
              <a:rPr lang="en-US" dirty="0" smtClean="0"/>
              <a:t>.</a:t>
            </a:r>
          </a:p>
          <a:p>
            <a:r>
              <a:rPr lang="en-US" dirty="0"/>
              <a:t>MSD.EXE Microsoft Diagnostics and information utility that displays the configuration of the PC.</a:t>
            </a:r>
            <a:br>
              <a:rPr lang="en-US" dirty="0"/>
            </a:br>
            <a:r>
              <a:rPr lang="en-US" dirty="0"/>
              <a:t>MSBACKUP.EXE — Microsoft Backup for MS-DOS, backup and restore information.</a:t>
            </a:r>
            <a:br>
              <a:rPr lang="en-US" dirty="0"/>
            </a:br>
            <a:r>
              <a:rPr lang="en-US" dirty="0"/>
              <a:t>MWAV.EXE — Microsoft Anti-Virus for Windows antivirus.</a:t>
            </a:r>
            <a:br>
              <a:rPr lang="en-US" dirty="0"/>
            </a:br>
            <a:r>
              <a:rPr lang="en-US" dirty="0"/>
              <a:t>MWBACKUP.EXE — Microsoft Backup for Windows, backup and restore information.</a:t>
            </a:r>
            <a:br>
              <a:rPr lang="en-US" dirty="0"/>
            </a:br>
            <a:r>
              <a:rPr lang="en-US" dirty="0"/>
              <a:t>MWUNDEL.EXE Microsoft Undelete for Windows undelete files.</a:t>
            </a:r>
            <a:br>
              <a:rPr lang="en-US" dirty="0"/>
            </a:br>
            <a:r>
              <a:rPr lang="en-US" dirty="0"/>
              <a:t>POWER.EXE driver support running power consumption.</a:t>
            </a:r>
            <a:br>
              <a:rPr lang="en-US" dirty="0"/>
            </a:br>
            <a:r>
              <a:rPr lang="en-US" dirty="0"/>
              <a:t>RAMDRIVE.SYS — the RAM disk driver.</a:t>
            </a:r>
            <a:br>
              <a:rPr lang="en-US" dirty="0"/>
            </a:br>
            <a:r>
              <a:rPr lang="en-US" dirty="0"/>
              <a:t>SCANDISK.EXE Microsoft Scandisk, scanner-corrector disc.</a:t>
            </a:r>
            <a:br>
              <a:rPr lang="en-US" dirty="0"/>
            </a:br>
            <a:r>
              <a:rPr lang="en-US" dirty="0"/>
              <a:t>SMARTDRV.EXE — Microsoft </a:t>
            </a:r>
            <a:r>
              <a:rPr lang="en-US" dirty="0" err="1"/>
              <a:t>SmartDrive</a:t>
            </a:r>
            <a:r>
              <a:rPr lang="en-US" dirty="0"/>
              <a:t>, the program caching drives.</a:t>
            </a:r>
            <a:br>
              <a:rPr lang="en-US" dirty="0"/>
            </a:br>
            <a:r>
              <a:rPr lang="en-US" dirty="0"/>
              <a:t>VSAFE.COM — </a:t>
            </a:r>
            <a:r>
              <a:rPr lang="en-US" dirty="0" err="1"/>
              <a:t>VSafe</a:t>
            </a:r>
            <a:r>
              <a:rPr lang="en-US" dirty="0"/>
              <a:t>, a resident virus filter.</a:t>
            </a:r>
            <a:br>
              <a:rPr lang="en-US" dirty="0"/>
            </a:br>
            <a:r>
              <a:rPr lang="en-US" dirty="0"/>
              <a:t>UNDELETE.EXE Microsoft Undelete for MS-DOS, recover deleted files.</a:t>
            </a:r>
            <a:endParaRPr lang="ru-RU" dirty="0"/>
          </a:p>
        </p:txBody>
      </p:sp>
    </p:spTree>
    <p:extLst>
      <p:ext uri="{BB962C8B-B14F-4D97-AF65-F5344CB8AC3E}">
        <p14:creationId xmlns:p14="http://schemas.microsoft.com/office/powerpoint/2010/main" xmlns="" val="183625682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23528" y="1484784"/>
            <a:ext cx="8396038" cy="4990296"/>
          </a:xfrm>
        </p:spPr>
        <p:txBody>
          <a:bodyPr>
            <a:normAutofit/>
          </a:bodyPr>
          <a:lstStyle/>
          <a:p>
            <a:r>
              <a:rPr lang="en-US" dirty="0"/>
              <a:t>Multitasking</a:t>
            </a:r>
            <a:br>
              <a:rPr lang="en-US" dirty="0"/>
            </a:br>
            <a:r>
              <a:rPr lang="en-US" dirty="0" smtClean="0"/>
              <a:t>1. DESQVIEW</a:t>
            </a:r>
            <a:r>
              <a:rPr lang="en-US" dirty="0"/>
              <a:t/>
            </a:r>
            <a:br>
              <a:rPr lang="en-US" dirty="0"/>
            </a:br>
            <a:r>
              <a:rPr lang="en-US" dirty="0" smtClean="0"/>
              <a:t>2. DV/X</a:t>
            </a:r>
          </a:p>
          <a:p>
            <a:r>
              <a:rPr lang="en-US" dirty="0"/>
              <a:t>Network clients and servers</a:t>
            </a:r>
            <a:br>
              <a:rPr lang="en-US" dirty="0"/>
            </a:br>
            <a:r>
              <a:rPr lang="en-US" dirty="0" smtClean="0"/>
              <a:t>1. </a:t>
            </a:r>
            <a:r>
              <a:rPr lang="en-US" dirty="0" err="1" smtClean="0"/>
              <a:t>Lantastic</a:t>
            </a:r>
            <a:r>
              <a:rPr lang="en-US" dirty="0"/>
              <a:t/>
            </a:r>
            <a:br>
              <a:rPr lang="en-US" dirty="0"/>
            </a:br>
            <a:r>
              <a:rPr lang="en-US" dirty="0" smtClean="0"/>
              <a:t>2. Personal </a:t>
            </a:r>
            <a:r>
              <a:rPr lang="en-US" dirty="0"/>
              <a:t>Netware</a:t>
            </a:r>
            <a:br>
              <a:rPr lang="en-US" dirty="0"/>
            </a:br>
            <a:endParaRPr lang="en-US" dirty="0" smtClean="0"/>
          </a:p>
          <a:p>
            <a:r>
              <a:rPr lang="en-US" dirty="0" smtClean="0"/>
              <a:t>Connection </a:t>
            </a:r>
            <a:r>
              <a:rPr lang="en-US" dirty="0"/>
              <a:t>computer-to-computer</a:t>
            </a:r>
            <a:br>
              <a:rPr lang="en-US" dirty="0"/>
            </a:br>
            <a:r>
              <a:rPr lang="en-US" dirty="0" smtClean="0"/>
              <a:t>1. </a:t>
            </a:r>
            <a:r>
              <a:rPr lang="en-US" dirty="0" err="1" smtClean="0"/>
              <a:t>Laplink</a:t>
            </a:r>
            <a:r>
              <a:rPr lang="en-US" dirty="0"/>
              <a:t/>
            </a:r>
            <a:br>
              <a:rPr lang="en-US" dirty="0"/>
            </a:br>
            <a:r>
              <a:rPr lang="en-US" dirty="0" smtClean="0"/>
              <a:t>2. Norton Link</a:t>
            </a:r>
          </a:p>
          <a:p>
            <a:r>
              <a:rPr lang="en-US" dirty="0"/>
              <a:t>Memory expansion</a:t>
            </a:r>
            <a:br>
              <a:rPr lang="en-US" dirty="0"/>
            </a:br>
            <a:r>
              <a:rPr lang="en-US" dirty="0"/>
              <a:t>In connection with the development of the architecture of the IBM PC/XT now features extended, and then at the at and additional memory, which may be used in components of OS and programs through mechanisms EMS, XMS, HMA, UMA/UMB provided BIOS extended memory and drivers DOS memory managers from </a:t>
            </a:r>
            <a:r>
              <a:rPr lang="en-US" dirty="0" err="1"/>
              <a:t>Microsоft</a:t>
            </a:r>
            <a:r>
              <a:rPr lang="en-US" dirty="0"/>
              <a:t> (HIMEM and EMM386) or third-party managers (e.g., QEMM).</a:t>
            </a:r>
          </a:p>
        </p:txBody>
      </p:sp>
      <p:sp>
        <p:nvSpPr>
          <p:cNvPr id="3" name="Заголовок 2"/>
          <p:cNvSpPr>
            <a:spLocks noGrp="1"/>
          </p:cNvSpPr>
          <p:nvPr>
            <p:ph type="title"/>
          </p:nvPr>
        </p:nvSpPr>
        <p:spPr>
          <a:xfrm>
            <a:off x="352426" y="228600"/>
            <a:ext cx="8396038" cy="1066800"/>
          </a:xfrm>
        </p:spPr>
        <p:txBody>
          <a:bodyPr>
            <a:normAutofit fontScale="90000"/>
          </a:bodyPr>
          <a:lstStyle/>
          <a:p>
            <a:r>
              <a:rPr lang="en-US" dirty="0"/>
              <a:t>Customization and extension of the third-party</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067944" y="1844824"/>
            <a:ext cx="4680520" cy="2994248"/>
          </a:xfrm>
          <a:prstGeom prst="rect">
            <a:avLst/>
          </a:prstGeom>
        </p:spPr>
      </p:pic>
    </p:spTree>
    <p:extLst>
      <p:ext uri="{BB962C8B-B14F-4D97-AF65-F5344CB8AC3E}">
        <p14:creationId xmlns:p14="http://schemas.microsoft.com/office/powerpoint/2010/main" xmlns="" val="2492797943"/>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2000"/>
                                        <p:tgtEl>
                                          <p:spTgt spid="2">
                                            <p:txEl>
                                              <p:pRg st="0" end="0"/>
                                            </p:txEl>
                                          </p:spTgt>
                                        </p:tgtEl>
                                      </p:cBhvr>
                                    </p:animEffect>
                                    <p:anim calcmode="lin" valueType="num">
                                      <p:cBhvr>
                                        <p:cTn id="15"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2000"/>
                                        <p:tgtEl>
                                          <p:spTgt spid="2">
                                            <p:txEl>
                                              <p:pRg st="1" end="1"/>
                                            </p:txEl>
                                          </p:spTgt>
                                        </p:tgtEl>
                                      </p:cBhvr>
                                    </p:animEffect>
                                    <p:anim calcmode="lin" valueType="num">
                                      <p:cBhvr>
                                        <p:cTn id="22" dur="2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23" dur="2000" fill="hold"/>
                                        <p:tgtEl>
                                          <p:spTgt spid="2">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2000"/>
                                        <p:tgtEl>
                                          <p:spTgt spid="2">
                                            <p:txEl>
                                              <p:pRg st="2" end="2"/>
                                            </p:txEl>
                                          </p:spTgt>
                                        </p:tgtEl>
                                      </p:cBhvr>
                                    </p:animEffect>
                                    <p:anim calcmode="lin" valueType="num">
                                      <p:cBhvr>
                                        <p:cTn id="29" dur="2000" fill="hold"/>
                                        <p:tgtEl>
                                          <p:spTgt spid="2">
                                            <p:txEl>
                                              <p:pRg st="2" end="2"/>
                                            </p:txEl>
                                          </p:spTgt>
                                        </p:tgtEl>
                                        <p:attrNameLst>
                                          <p:attrName>ppt_w</p:attrName>
                                        </p:attrNameLst>
                                      </p:cBhvr>
                                      <p:tavLst>
                                        <p:tav tm="0" fmla="#ppt_w*sin(2.5*pi*$)">
                                          <p:val>
                                            <p:fltVal val="0"/>
                                          </p:val>
                                        </p:tav>
                                        <p:tav tm="100000">
                                          <p:val>
                                            <p:fltVal val="1"/>
                                          </p:val>
                                        </p:tav>
                                      </p:tavLst>
                                    </p:anim>
                                    <p:anim calcmode="lin" valueType="num">
                                      <p:cBhvr>
                                        <p:cTn id="30" dur="2000" fill="hold"/>
                                        <p:tgtEl>
                                          <p:spTgt spid="2">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fade">
                                      <p:cBhvr>
                                        <p:cTn id="35" dur="2000"/>
                                        <p:tgtEl>
                                          <p:spTgt spid="2">
                                            <p:txEl>
                                              <p:pRg st="3" end="3"/>
                                            </p:txEl>
                                          </p:spTgt>
                                        </p:tgtEl>
                                      </p:cBhvr>
                                    </p:animEffect>
                                    <p:anim calcmode="lin" valueType="num">
                                      <p:cBhvr>
                                        <p:cTn id="36" dur="2000" fill="hold"/>
                                        <p:tgtEl>
                                          <p:spTgt spid="2">
                                            <p:txEl>
                                              <p:pRg st="3" end="3"/>
                                            </p:txEl>
                                          </p:spTgt>
                                        </p:tgtEl>
                                        <p:attrNameLst>
                                          <p:attrName>ppt_w</p:attrName>
                                        </p:attrNameLst>
                                      </p:cBhvr>
                                      <p:tavLst>
                                        <p:tav tm="0" fmla="#ppt_w*sin(2.5*pi*$)">
                                          <p:val>
                                            <p:fltVal val="0"/>
                                          </p:val>
                                        </p:tav>
                                        <p:tav tm="100000">
                                          <p:val>
                                            <p:fltVal val="1"/>
                                          </p:val>
                                        </p:tav>
                                      </p:tavLst>
                                    </p:anim>
                                    <p:anim calcmode="lin" valueType="num">
                                      <p:cBhvr>
                                        <p:cTn id="37" dur="2000" fill="hold"/>
                                        <p:tgtEl>
                                          <p:spTgt spid="2">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p:cTn id="42" dur="1000" fill="hold"/>
                                        <p:tgtEl>
                                          <p:spTgt spid="4"/>
                                        </p:tgtEl>
                                        <p:attrNameLst>
                                          <p:attrName>ppt_w</p:attrName>
                                        </p:attrNameLst>
                                      </p:cBhvr>
                                      <p:tavLst>
                                        <p:tav tm="0">
                                          <p:val>
                                            <p:fltVal val="0"/>
                                          </p:val>
                                        </p:tav>
                                        <p:tav tm="100000">
                                          <p:val>
                                            <p:strVal val="#ppt_w"/>
                                          </p:val>
                                        </p:tav>
                                      </p:tavLst>
                                    </p:anim>
                                    <p:anim calcmode="lin" valueType="num">
                                      <p:cBhvr>
                                        <p:cTn id="43" dur="1000" fill="hold"/>
                                        <p:tgtEl>
                                          <p:spTgt spid="4"/>
                                        </p:tgtEl>
                                        <p:attrNameLst>
                                          <p:attrName>ppt_h</p:attrName>
                                        </p:attrNameLst>
                                      </p:cBhvr>
                                      <p:tavLst>
                                        <p:tav tm="0">
                                          <p:val>
                                            <p:fltVal val="0"/>
                                          </p:val>
                                        </p:tav>
                                        <p:tav tm="100000">
                                          <p:val>
                                            <p:strVal val="#ppt_h"/>
                                          </p:val>
                                        </p:tav>
                                      </p:tavLst>
                                    </p:anim>
                                    <p:anim calcmode="lin" valueType="num">
                                      <p:cBhvr>
                                        <p:cTn id="44" dur="1000" fill="hold"/>
                                        <p:tgtEl>
                                          <p:spTgt spid="4"/>
                                        </p:tgtEl>
                                        <p:attrNameLst>
                                          <p:attrName>style.rotation</p:attrName>
                                        </p:attrNameLst>
                                      </p:cBhvr>
                                      <p:tavLst>
                                        <p:tav tm="0">
                                          <p:val>
                                            <p:fltVal val="90"/>
                                          </p:val>
                                        </p:tav>
                                        <p:tav tm="100000">
                                          <p:val>
                                            <p:fltVal val="0"/>
                                          </p:val>
                                        </p:tav>
                                      </p:tavLst>
                                    </p:anim>
                                    <p:animEffect transition="in" filter="fade">
                                      <p:cBhvr>
                                        <p:cTn id="4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23528" y="1340768"/>
            <a:ext cx="8396038" cy="4724400"/>
          </a:xfrm>
        </p:spPr>
        <p:txBody>
          <a:bodyPr/>
          <a:lstStyle/>
          <a:p>
            <a:pPr algn="just"/>
            <a:r>
              <a:rPr lang="en-US" dirty="0"/>
              <a:t/>
            </a:r>
            <a:br>
              <a:rPr lang="en-US" dirty="0"/>
            </a:br>
            <a:r>
              <a:rPr lang="en-US" dirty="0"/>
              <a:t>Developers of applications under MS-DOS is often used undocumented features and functions, as well as a direct appeal to the hardware bypassing the operating system. This was the reason that in Windows 9x and newer is not always possible to run an application written for MS-DOS.</a:t>
            </a:r>
            <a:endParaRPr lang="ru-RU" dirty="0"/>
          </a:p>
        </p:txBody>
      </p:sp>
      <p:sp>
        <p:nvSpPr>
          <p:cNvPr id="3" name="Заголовок 2"/>
          <p:cNvSpPr>
            <a:spLocks noGrp="1"/>
          </p:cNvSpPr>
          <p:nvPr>
            <p:ph type="title"/>
          </p:nvPr>
        </p:nvSpPr>
        <p:spPr>
          <a:xfrm>
            <a:off x="352426" y="228600"/>
            <a:ext cx="8324030" cy="1066800"/>
          </a:xfrm>
        </p:spPr>
        <p:txBody>
          <a:bodyPr>
            <a:normAutofit fontScale="90000"/>
          </a:bodyPr>
          <a:lstStyle/>
          <a:p>
            <a:r>
              <a:rPr lang="en-US" dirty="0"/>
              <a:t>Problems running MS-DOS under MS </a:t>
            </a:r>
            <a:r>
              <a:rPr lang="en-US" dirty="0" smtClean="0"/>
              <a:t>Windows</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95536" y="3219325"/>
            <a:ext cx="4392488" cy="319535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169684" y="3219325"/>
            <a:ext cx="4578780" cy="3017987"/>
          </a:xfrm>
          <a:prstGeom prst="rect">
            <a:avLst/>
          </a:prstGeom>
        </p:spPr>
      </p:pic>
    </p:spTree>
    <p:extLst>
      <p:ext uri="{BB962C8B-B14F-4D97-AF65-F5344CB8AC3E}">
        <p14:creationId xmlns:p14="http://schemas.microsoft.com/office/powerpoint/2010/main" xmlns="" val="381762573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52426" y="620688"/>
            <a:ext cx="8396038" cy="5904656"/>
          </a:xfrm>
        </p:spPr>
        <p:txBody>
          <a:bodyPr>
            <a:normAutofit lnSpcReduction="10000"/>
          </a:bodyPr>
          <a:lstStyle/>
          <a:p>
            <a:r>
              <a:rPr lang="en-US" dirty="0"/>
              <a:t>Shell</a:t>
            </a:r>
            <a:br>
              <a:rPr lang="en-US" dirty="0"/>
            </a:br>
            <a:r>
              <a:rPr lang="en-US" dirty="0"/>
              <a:t>For MS-DOS, provide the user with only a command line interface, was created a number of so-called shells, which are programs that make working with files easier. The most famous of them:</a:t>
            </a:r>
            <a:br>
              <a:rPr lang="en-US" dirty="0"/>
            </a:br>
            <a:r>
              <a:rPr lang="en-US" dirty="0"/>
              <a:t/>
            </a:r>
            <a:br>
              <a:rPr lang="en-US" dirty="0"/>
            </a:br>
            <a:r>
              <a:rPr lang="en-US" dirty="0" smtClean="0"/>
              <a:t>1. Norton </a:t>
            </a:r>
            <a:r>
              <a:rPr lang="en-US" dirty="0"/>
              <a:t>Commander is the most popular in Russia commercial file Manager. All file operations are performed on two panels using hot keys and, later, the mouse and menus. The latest versions include many plug-ins greatly extends the functionality. By the way, Norton Commander later created many interfaces file managers and other programs for different operating systems</a:t>
            </a:r>
            <a:r>
              <a:rPr lang="en-US" dirty="0" smtClean="0"/>
              <a:t>.</a:t>
            </a:r>
          </a:p>
          <a:p>
            <a:r>
              <a:rPr lang="en-US" dirty="0"/>
              <a:t/>
            </a:r>
            <a:br>
              <a:rPr lang="en-US" dirty="0"/>
            </a:br>
            <a:r>
              <a:rPr lang="en-US" dirty="0" smtClean="0"/>
              <a:t>2. </a:t>
            </a:r>
            <a:r>
              <a:rPr lang="en-US" dirty="0" err="1" smtClean="0"/>
              <a:t>Volkov</a:t>
            </a:r>
            <a:r>
              <a:rPr lang="en-US" dirty="0" smtClean="0"/>
              <a:t> </a:t>
            </a:r>
            <a:r>
              <a:rPr lang="en-US" dirty="0"/>
              <a:t>Commander is a Norton Commander clone. Unlike Norton Commander, supports long file names (for version 4.99 alpha). Very compact. The basic kit includes only the file Manager with a minimal but sufficient set of features, and takes up about 64 Kbytes. The functionality is extended by the connection of other applications</a:t>
            </a:r>
            <a:r>
              <a:rPr lang="en-US" dirty="0" smtClean="0"/>
              <a:t>.</a:t>
            </a:r>
          </a:p>
          <a:p>
            <a:r>
              <a:rPr lang="en-US" dirty="0"/>
              <a:t/>
            </a:r>
            <a:br>
              <a:rPr lang="en-US" dirty="0"/>
            </a:br>
            <a:r>
              <a:rPr lang="en-US" dirty="0" smtClean="0"/>
              <a:t>3. DOS </a:t>
            </a:r>
            <a:r>
              <a:rPr lang="en-US" dirty="0"/>
              <a:t>Navigator is a further development of the idea of Norton Commander. Most of the functionality. A larger number of panels. Support SVGA text mode (132×25 — 132×60). Windowed interface with multitasking for plugins. Expansion is easy and convenient connection of plug-ins and third-party applications.</a:t>
            </a:r>
            <a:endParaRPr lang="ru-RU" dirty="0"/>
          </a:p>
        </p:txBody>
      </p:sp>
    </p:spTree>
    <p:extLst>
      <p:ext uri="{BB962C8B-B14F-4D97-AF65-F5344CB8AC3E}">
        <p14:creationId xmlns:p14="http://schemas.microsoft.com/office/powerpoint/2010/main" xmlns="" val="3873538054"/>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down)">
                                      <p:cBhvr>
                                        <p:cTn id="25" dur="580">
                                          <p:stCondLst>
                                            <p:cond delay="0"/>
                                          </p:stCondLst>
                                        </p:cTn>
                                        <p:tgtEl>
                                          <p:spTgt spid="2">
                                            <p:txEl>
                                              <p:pRg st="1" end="1"/>
                                            </p:txEl>
                                          </p:spTgt>
                                        </p:tgtEl>
                                      </p:cBhvr>
                                    </p:animEffect>
                                    <p:anim calcmode="lin" valueType="num">
                                      <p:cBhvr>
                                        <p:cTn id="26"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xEl>
                                              <p:pRg st="1" end="1"/>
                                            </p:txEl>
                                          </p:spTgt>
                                        </p:tgtEl>
                                      </p:cBhvr>
                                      <p:to x="100000" y="60000"/>
                                    </p:animScale>
                                    <p:animScale>
                                      <p:cBhvr>
                                        <p:cTn id="32" dur="166" decel="50000">
                                          <p:stCondLst>
                                            <p:cond delay="676"/>
                                          </p:stCondLst>
                                        </p:cTn>
                                        <p:tgtEl>
                                          <p:spTgt spid="2">
                                            <p:txEl>
                                              <p:pRg st="1" end="1"/>
                                            </p:txEl>
                                          </p:spTgt>
                                        </p:tgtEl>
                                      </p:cBhvr>
                                      <p:to x="100000" y="100000"/>
                                    </p:animScale>
                                    <p:animScale>
                                      <p:cBhvr>
                                        <p:cTn id="33" dur="26">
                                          <p:stCondLst>
                                            <p:cond delay="1312"/>
                                          </p:stCondLst>
                                        </p:cTn>
                                        <p:tgtEl>
                                          <p:spTgt spid="2">
                                            <p:txEl>
                                              <p:pRg st="1" end="1"/>
                                            </p:txEl>
                                          </p:spTgt>
                                        </p:tgtEl>
                                      </p:cBhvr>
                                      <p:to x="100000" y="80000"/>
                                    </p:animScale>
                                    <p:animScale>
                                      <p:cBhvr>
                                        <p:cTn id="34" dur="166" decel="50000">
                                          <p:stCondLst>
                                            <p:cond delay="1338"/>
                                          </p:stCondLst>
                                        </p:cTn>
                                        <p:tgtEl>
                                          <p:spTgt spid="2">
                                            <p:txEl>
                                              <p:pRg st="1" end="1"/>
                                            </p:txEl>
                                          </p:spTgt>
                                        </p:tgtEl>
                                      </p:cBhvr>
                                      <p:to x="100000" y="100000"/>
                                    </p:animScale>
                                    <p:animScale>
                                      <p:cBhvr>
                                        <p:cTn id="35" dur="26">
                                          <p:stCondLst>
                                            <p:cond delay="1642"/>
                                          </p:stCondLst>
                                        </p:cTn>
                                        <p:tgtEl>
                                          <p:spTgt spid="2">
                                            <p:txEl>
                                              <p:pRg st="1" end="1"/>
                                            </p:txEl>
                                          </p:spTgt>
                                        </p:tgtEl>
                                      </p:cBhvr>
                                      <p:to x="100000" y="90000"/>
                                    </p:animScale>
                                    <p:animScale>
                                      <p:cBhvr>
                                        <p:cTn id="36" dur="166" decel="50000">
                                          <p:stCondLst>
                                            <p:cond delay="1668"/>
                                          </p:stCondLst>
                                        </p:cTn>
                                        <p:tgtEl>
                                          <p:spTgt spid="2">
                                            <p:txEl>
                                              <p:pRg st="1" end="1"/>
                                            </p:txEl>
                                          </p:spTgt>
                                        </p:tgtEl>
                                      </p:cBhvr>
                                      <p:to x="100000" y="100000"/>
                                    </p:animScale>
                                    <p:animScale>
                                      <p:cBhvr>
                                        <p:cTn id="37" dur="26">
                                          <p:stCondLst>
                                            <p:cond delay="1808"/>
                                          </p:stCondLst>
                                        </p:cTn>
                                        <p:tgtEl>
                                          <p:spTgt spid="2">
                                            <p:txEl>
                                              <p:pRg st="1" end="1"/>
                                            </p:txEl>
                                          </p:spTgt>
                                        </p:tgtEl>
                                      </p:cBhvr>
                                      <p:to x="100000" y="95000"/>
                                    </p:animScale>
                                    <p:animScale>
                                      <p:cBhvr>
                                        <p:cTn id="38" dur="166" decel="50000">
                                          <p:stCondLst>
                                            <p:cond delay="1834"/>
                                          </p:stCondLst>
                                        </p:cTn>
                                        <p:tgtEl>
                                          <p:spTgt spid="2">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
                                            <p:txEl>
                                              <p:pRg st="2" end="2"/>
                                            </p:txEl>
                                          </p:spTgt>
                                        </p:tgtEl>
                                        <p:attrNameLst>
                                          <p:attrName>style.visibility</p:attrName>
                                        </p:attrNameLst>
                                      </p:cBhvr>
                                      <p:to>
                                        <p:strVal val="visible"/>
                                      </p:to>
                                    </p:set>
                                    <p:animEffect transition="in" filter="wipe(down)">
                                      <p:cBhvr>
                                        <p:cTn id="43" dur="580">
                                          <p:stCondLst>
                                            <p:cond delay="0"/>
                                          </p:stCondLst>
                                        </p:cTn>
                                        <p:tgtEl>
                                          <p:spTgt spid="2">
                                            <p:txEl>
                                              <p:pRg st="2" end="2"/>
                                            </p:txEl>
                                          </p:spTgt>
                                        </p:tgtEl>
                                      </p:cBhvr>
                                    </p:animEffect>
                                    <p:anim calcmode="lin" valueType="num">
                                      <p:cBhvr>
                                        <p:cTn id="44"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xEl>
                                              <p:pRg st="2" end="2"/>
                                            </p:txEl>
                                          </p:spTgt>
                                        </p:tgtEl>
                                      </p:cBhvr>
                                      <p:to x="100000" y="60000"/>
                                    </p:animScale>
                                    <p:animScale>
                                      <p:cBhvr>
                                        <p:cTn id="50" dur="166" decel="50000">
                                          <p:stCondLst>
                                            <p:cond delay="676"/>
                                          </p:stCondLst>
                                        </p:cTn>
                                        <p:tgtEl>
                                          <p:spTgt spid="2">
                                            <p:txEl>
                                              <p:pRg st="2" end="2"/>
                                            </p:txEl>
                                          </p:spTgt>
                                        </p:tgtEl>
                                      </p:cBhvr>
                                      <p:to x="100000" y="100000"/>
                                    </p:animScale>
                                    <p:animScale>
                                      <p:cBhvr>
                                        <p:cTn id="51" dur="26">
                                          <p:stCondLst>
                                            <p:cond delay="1312"/>
                                          </p:stCondLst>
                                        </p:cTn>
                                        <p:tgtEl>
                                          <p:spTgt spid="2">
                                            <p:txEl>
                                              <p:pRg st="2" end="2"/>
                                            </p:txEl>
                                          </p:spTgt>
                                        </p:tgtEl>
                                      </p:cBhvr>
                                      <p:to x="100000" y="80000"/>
                                    </p:animScale>
                                    <p:animScale>
                                      <p:cBhvr>
                                        <p:cTn id="52" dur="166" decel="50000">
                                          <p:stCondLst>
                                            <p:cond delay="1338"/>
                                          </p:stCondLst>
                                        </p:cTn>
                                        <p:tgtEl>
                                          <p:spTgt spid="2">
                                            <p:txEl>
                                              <p:pRg st="2" end="2"/>
                                            </p:txEl>
                                          </p:spTgt>
                                        </p:tgtEl>
                                      </p:cBhvr>
                                      <p:to x="100000" y="100000"/>
                                    </p:animScale>
                                    <p:animScale>
                                      <p:cBhvr>
                                        <p:cTn id="53" dur="26">
                                          <p:stCondLst>
                                            <p:cond delay="1642"/>
                                          </p:stCondLst>
                                        </p:cTn>
                                        <p:tgtEl>
                                          <p:spTgt spid="2">
                                            <p:txEl>
                                              <p:pRg st="2" end="2"/>
                                            </p:txEl>
                                          </p:spTgt>
                                        </p:tgtEl>
                                      </p:cBhvr>
                                      <p:to x="100000" y="90000"/>
                                    </p:animScale>
                                    <p:animScale>
                                      <p:cBhvr>
                                        <p:cTn id="54" dur="166" decel="50000">
                                          <p:stCondLst>
                                            <p:cond delay="1668"/>
                                          </p:stCondLst>
                                        </p:cTn>
                                        <p:tgtEl>
                                          <p:spTgt spid="2">
                                            <p:txEl>
                                              <p:pRg st="2" end="2"/>
                                            </p:txEl>
                                          </p:spTgt>
                                        </p:tgtEl>
                                      </p:cBhvr>
                                      <p:to x="100000" y="100000"/>
                                    </p:animScale>
                                    <p:animScale>
                                      <p:cBhvr>
                                        <p:cTn id="55" dur="26">
                                          <p:stCondLst>
                                            <p:cond delay="1808"/>
                                          </p:stCondLst>
                                        </p:cTn>
                                        <p:tgtEl>
                                          <p:spTgt spid="2">
                                            <p:txEl>
                                              <p:pRg st="2" end="2"/>
                                            </p:txEl>
                                          </p:spTgt>
                                        </p:tgtEl>
                                      </p:cBhvr>
                                      <p:to x="100000" y="95000"/>
                                    </p:animScale>
                                    <p:animScale>
                                      <p:cBhvr>
                                        <p:cTn id="56" dur="166" decel="50000">
                                          <p:stCondLst>
                                            <p:cond delay="1834"/>
                                          </p:stCondLst>
                                        </p:cTn>
                                        <p:tgtEl>
                                          <p:spTgt spid="2">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23528" y="692696"/>
            <a:ext cx="8396038" cy="4724400"/>
          </a:xfrm>
        </p:spPr>
        <p:txBody>
          <a:bodyPr/>
          <a:lstStyle/>
          <a:p>
            <a:pPr algn="just"/>
            <a:r>
              <a:rPr lang="en-US" dirty="0"/>
              <a:t>Another problem faced by users when working with MS-DOS applications on modern computers, is a significant difference in performance. In recent years, the performance of computers has increased significantly. So many games for MS-DOS on a modern computer is working too fast, so that the user does not have time to see what is happening on the screen and analyze the game situation. The reason for this is the use of cycles for generating delays. Modern processors perform them too quickly, and often ignored (intelligent optimizer). For this reason, some apps stop working, displaying an error to divide by zero.</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24388" y="3196132"/>
            <a:ext cx="3623008" cy="337024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572000" y="3165152"/>
            <a:ext cx="4104456" cy="3432200"/>
          </a:xfrm>
          <a:prstGeom prst="rect">
            <a:avLst/>
          </a:prstGeom>
        </p:spPr>
      </p:pic>
    </p:spTree>
    <p:extLst>
      <p:ext uri="{BB962C8B-B14F-4D97-AF65-F5344CB8AC3E}">
        <p14:creationId xmlns:p14="http://schemas.microsoft.com/office/powerpoint/2010/main" xmlns="" val="1084257977"/>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xEl>
                                              <p:pRg st="0" end="0"/>
                                            </p:txEl>
                                          </p:spTgt>
                                        </p:tgtEl>
                                      </p:cBhvr>
                                    </p:animEffect>
                                    <p:animScale>
                                      <p:cBhvr>
                                        <p:cTn id="7" dur="250" autoRev="1" fill="hold"/>
                                        <p:tgtEl>
                                          <p:spTgt spid="2">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4"/>
                                        </p:tgtEl>
                                        <p:attrNameLst>
                                          <p:attrName>r</p:attrName>
                                        </p:attrNameLst>
                                      </p:cBhvr>
                                    </p:animRot>
                                    <p:animRot by="-240000">
                                      <p:cBhvr>
                                        <p:cTn id="12" dur="200" fill="hold">
                                          <p:stCondLst>
                                            <p:cond delay="200"/>
                                          </p:stCondLst>
                                        </p:cTn>
                                        <p:tgtEl>
                                          <p:spTgt spid="4"/>
                                        </p:tgtEl>
                                        <p:attrNameLst>
                                          <p:attrName>r</p:attrName>
                                        </p:attrNameLst>
                                      </p:cBhvr>
                                    </p:animRot>
                                    <p:animRot by="240000">
                                      <p:cBhvr>
                                        <p:cTn id="13" dur="200" fill="hold">
                                          <p:stCondLst>
                                            <p:cond delay="400"/>
                                          </p:stCondLst>
                                        </p:cTn>
                                        <p:tgtEl>
                                          <p:spTgt spid="4"/>
                                        </p:tgtEl>
                                        <p:attrNameLst>
                                          <p:attrName>r</p:attrName>
                                        </p:attrNameLst>
                                      </p:cBhvr>
                                    </p:animRot>
                                    <p:animRot by="-240000">
                                      <p:cBhvr>
                                        <p:cTn id="14" dur="200" fill="hold">
                                          <p:stCondLst>
                                            <p:cond delay="600"/>
                                          </p:stCondLst>
                                        </p:cTn>
                                        <p:tgtEl>
                                          <p:spTgt spid="4"/>
                                        </p:tgtEl>
                                        <p:attrNameLst>
                                          <p:attrName>r</p:attrName>
                                        </p:attrNameLst>
                                      </p:cBhvr>
                                    </p:animRot>
                                    <p:animRot by="120000">
                                      <p:cBhvr>
                                        <p:cTn id="15" dur="200" fill="hold">
                                          <p:stCondLst>
                                            <p:cond delay="800"/>
                                          </p:stCondLst>
                                        </p:cTn>
                                        <p:tgtEl>
                                          <p:spTgt spid="4"/>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32" presetClass="emph" presetSubtype="0" fill="hold" nodeType="clickEffect">
                                  <p:stCondLst>
                                    <p:cond delay="0"/>
                                  </p:stCondLst>
                                  <p:childTnLst>
                                    <p:animRot by="120000">
                                      <p:cBhvr>
                                        <p:cTn id="19" dur="100" fill="hold">
                                          <p:stCondLst>
                                            <p:cond delay="0"/>
                                          </p:stCondLst>
                                        </p:cTn>
                                        <p:tgtEl>
                                          <p:spTgt spid="5"/>
                                        </p:tgtEl>
                                        <p:attrNameLst>
                                          <p:attrName>r</p:attrName>
                                        </p:attrNameLst>
                                      </p:cBhvr>
                                    </p:animRot>
                                    <p:animRot by="-240000">
                                      <p:cBhvr>
                                        <p:cTn id="20" dur="200" fill="hold">
                                          <p:stCondLst>
                                            <p:cond delay="200"/>
                                          </p:stCondLst>
                                        </p:cTn>
                                        <p:tgtEl>
                                          <p:spTgt spid="5"/>
                                        </p:tgtEl>
                                        <p:attrNameLst>
                                          <p:attrName>r</p:attrName>
                                        </p:attrNameLst>
                                      </p:cBhvr>
                                    </p:animRot>
                                    <p:animRot by="240000">
                                      <p:cBhvr>
                                        <p:cTn id="21" dur="200" fill="hold">
                                          <p:stCondLst>
                                            <p:cond delay="400"/>
                                          </p:stCondLst>
                                        </p:cTn>
                                        <p:tgtEl>
                                          <p:spTgt spid="5"/>
                                        </p:tgtEl>
                                        <p:attrNameLst>
                                          <p:attrName>r</p:attrName>
                                        </p:attrNameLst>
                                      </p:cBhvr>
                                    </p:animRot>
                                    <p:animRot by="-240000">
                                      <p:cBhvr>
                                        <p:cTn id="22" dur="200" fill="hold">
                                          <p:stCondLst>
                                            <p:cond delay="600"/>
                                          </p:stCondLst>
                                        </p:cTn>
                                        <p:tgtEl>
                                          <p:spTgt spid="5"/>
                                        </p:tgtEl>
                                        <p:attrNameLst>
                                          <p:attrName>r</p:attrName>
                                        </p:attrNameLst>
                                      </p:cBhvr>
                                    </p:animRot>
                                    <p:animRot by="120000">
                                      <p:cBhvr>
                                        <p:cTn id="23"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95536" y="836712"/>
            <a:ext cx="8324030" cy="4724400"/>
          </a:xfrm>
        </p:spPr>
        <p:txBody>
          <a:bodyPr/>
          <a:lstStyle/>
          <a:p>
            <a:pPr algn="just"/>
            <a:r>
              <a:rPr lang="en-US" dirty="0"/>
              <a:t>To tackle these and many other challenges of working with MS-DOS applications running under Windows NT and Unix-like operating systems use special emulators. At the moment the most famous of them is </a:t>
            </a:r>
            <a:r>
              <a:rPr lang="en-US" dirty="0" err="1"/>
              <a:t>DOSBox</a:t>
            </a:r>
            <a:r>
              <a:rPr lang="en-US" dirty="0"/>
              <a:t> that allows you to customize the startup options for each MS-DOS application: the performance of the emulated computer, the emulated sound and video card, etc.</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7544" y="3212976"/>
            <a:ext cx="4572000" cy="3242989"/>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572000" y="3212976"/>
            <a:ext cx="4219178" cy="3242989"/>
          </a:xfrm>
          <a:prstGeom prst="rect">
            <a:avLst/>
          </a:prstGeom>
        </p:spPr>
      </p:pic>
    </p:spTree>
    <p:extLst>
      <p:ext uri="{BB962C8B-B14F-4D97-AF65-F5344CB8AC3E}">
        <p14:creationId xmlns:p14="http://schemas.microsoft.com/office/powerpoint/2010/main" xmlns="" val="337213639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1763688" y="2636912"/>
            <a:ext cx="6269698" cy="3550528"/>
          </a:xfrm>
        </p:spPr>
        <p:txBody>
          <a:bodyPr>
            <a:normAutofit/>
          </a:bodyPr>
          <a:lstStyle/>
          <a:p>
            <a:r>
              <a:rPr lang="en-US" sz="3200" dirty="0" smtClean="0"/>
              <a:t>    Thank </a:t>
            </a:r>
            <a:r>
              <a:rPr lang="en-US" sz="3200" dirty="0"/>
              <a:t>you for </a:t>
            </a:r>
            <a:r>
              <a:rPr lang="en-US" sz="3200"/>
              <a:t>your </a:t>
            </a:r>
            <a:r>
              <a:rPr lang="en-US" sz="3200" smtClean="0"/>
              <a:t>attention! </a:t>
            </a:r>
            <a:endParaRPr lang="ru-RU" sz="3200" dirty="0"/>
          </a:p>
        </p:txBody>
      </p:sp>
    </p:spTree>
    <p:extLst>
      <p:ext uri="{BB962C8B-B14F-4D97-AF65-F5344CB8AC3E}">
        <p14:creationId xmlns:p14="http://schemas.microsoft.com/office/powerpoint/2010/main" xmlns="" val="365033637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52426" y="1463040"/>
            <a:ext cx="8468046" cy="4724400"/>
          </a:xfrm>
        </p:spPr>
        <p:txBody>
          <a:bodyPr/>
          <a:lstStyle/>
          <a:p>
            <a:pPr algn="just"/>
            <a:r>
              <a:rPr lang="en-US" dirty="0"/>
              <a:t>MS-DOS </a:t>
            </a:r>
            <a:r>
              <a:rPr lang="en-US" dirty="0" smtClean="0"/>
              <a:t>(Eng.) </a:t>
            </a:r>
            <a:r>
              <a:rPr lang="en-US" dirty="0"/>
              <a:t>Microsoft Disk Operating System) is a disk operating system for computers based on x86 architecture. MS-DOS is the most famous OS in the family DOS-compatible operating systems and the most used among IBM PC-compatible computers during the 80s and until the mid 90-ies, until it was superseded operating systems with a graphical user interface, mainly from the family of Microsoft </a:t>
            </a:r>
            <a:r>
              <a:rPr lang="en-US" dirty="0" smtClean="0"/>
              <a:t>Windows. </a:t>
            </a:r>
            <a:endParaRPr lang="ru-RU" dirty="0"/>
          </a:p>
        </p:txBody>
      </p:sp>
      <p:sp>
        <p:nvSpPr>
          <p:cNvPr id="3" name="Заголовок 2"/>
          <p:cNvSpPr>
            <a:spLocks noGrp="1"/>
          </p:cNvSpPr>
          <p:nvPr>
            <p:ph type="title"/>
          </p:nvPr>
        </p:nvSpPr>
        <p:spPr/>
        <p:txBody>
          <a:bodyPr/>
          <a:lstStyle/>
          <a:p>
            <a:r>
              <a:rPr lang="en-US" dirty="0" smtClean="0"/>
              <a:t>MS - DOS</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707904" y="3068960"/>
            <a:ext cx="5061942" cy="3572285"/>
          </a:xfrm>
          <a:prstGeom prst="rect">
            <a:avLst/>
          </a:prstGeom>
        </p:spPr>
      </p:pic>
    </p:spTree>
    <p:extLst>
      <p:ext uri="{BB962C8B-B14F-4D97-AF65-F5344CB8AC3E}">
        <p14:creationId xmlns:p14="http://schemas.microsoft.com/office/powerpoint/2010/main" xmlns="" val="2438490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2"/>
          <p:cNvSpPr>
            <a:spLocks noGrp="1"/>
          </p:cNvSpPr>
          <p:nvPr>
            <p:ph sz="quarter" idx="13"/>
          </p:nvPr>
        </p:nvSpPr>
        <p:spPr>
          <a:xfrm>
            <a:off x="323528" y="836712"/>
            <a:ext cx="3787526" cy="5710768"/>
          </a:xfrm>
        </p:spPr>
        <p:txBody>
          <a:bodyPr>
            <a:normAutofit/>
          </a:bodyPr>
          <a:lstStyle/>
          <a:p>
            <a:pPr algn="just"/>
            <a:r>
              <a:rPr lang="en-US" dirty="0"/>
              <a:t>In 1981, IBM has placed a request to create an operating system that was to be used in a new family of computers the IBM PC. Microsoft bought the rights to the operating system 86-DOS from Seattle Computer Products[2] and began work on its modification under the requirements of IBM. Subsequently, IBM licensed MS-DOS and was released in August 1981 under the name PC-DOS 1.0. In a further development of MS-DOS and PC DOS were conducted Microsoft and IBM together until 1993, when they were issued two separate release 6.0 6.1 from Microsoft and IBM.</a:t>
            </a:r>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48200" y="908720"/>
            <a:ext cx="4172272" cy="2857500"/>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648200" y="4077072"/>
            <a:ext cx="4172272" cy="2520280"/>
          </a:xfrm>
          <a:prstGeom prst="rect">
            <a:avLst/>
          </a:prstGeom>
        </p:spPr>
      </p:pic>
    </p:spTree>
    <p:extLst>
      <p:ext uri="{BB962C8B-B14F-4D97-AF65-F5344CB8AC3E}">
        <p14:creationId xmlns:p14="http://schemas.microsoft.com/office/powerpoint/2010/main" xmlns="" val="1773923521"/>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95536" y="1988840"/>
            <a:ext cx="8396038" cy="5350728"/>
          </a:xfrm>
        </p:spPr>
        <p:txBody>
          <a:bodyPr/>
          <a:lstStyle/>
          <a:p>
            <a:pPr algn="just"/>
            <a:r>
              <a:rPr lang="en-US" dirty="0"/>
              <a:t>During the existence of MS-DOS was released eight major releases (1.00, 2.00, etc.) and two dozen intermediate (3.10, 3.30, etc.), while in 2000, Microsoft has not stopped its development. Originally MS-DOS relied on the Intel 8088 used in the first IBM PC, and worked only with floppy disks, which was located as the OS itself, and the programs and user data. Subsequent versions got the opportunity to work with different types of drives, such as hard disk and CD-ROM, added support for new processors and computer architectures. It was a key product of the company, which gave her substantial income and marketing resource in the development of Microsoft has evolved from a developer of a programming language in a large company, producing the most diverse software. MS-DOS has become the base layer for early versions of Windows ran as a graphical user interface over the command line. MS-DOS is a flexible operating system and is not demanding to resources PC.</a:t>
            </a:r>
            <a:endParaRPr lang="ru-RU" dirty="0"/>
          </a:p>
        </p:txBody>
      </p:sp>
    </p:spTree>
    <p:extLst>
      <p:ext uri="{BB962C8B-B14F-4D97-AF65-F5344CB8AC3E}">
        <p14:creationId xmlns:p14="http://schemas.microsoft.com/office/powerpoint/2010/main" xmlns="" val="3126705341"/>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52426" y="764704"/>
            <a:ext cx="8396038" cy="5422736"/>
          </a:xfrm>
        </p:spPr>
        <p:txBody>
          <a:bodyPr/>
          <a:lstStyle/>
          <a:p>
            <a:pPr algn="just"/>
            <a:r>
              <a:rPr lang="en-US" dirty="0" smtClean="0"/>
              <a:t>The </a:t>
            </a:r>
            <a:r>
              <a:rPr lang="en-US" dirty="0"/>
              <a:t>last boxed version was 6.22, however, MS-DOS continued to serve as a boot loader for Windows 95 (version 7.0 and 7.1), Windows 98 (version 7.1) and Windows ME (version 8.0).</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87624" y="2348880"/>
            <a:ext cx="6840760" cy="4082958"/>
          </a:xfrm>
          <a:prstGeom prst="rect">
            <a:avLst/>
          </a:prstGeom>
        </p:spPr>
      </p:pic>
    </p:spTree>
    <p:extLst>
      <p:ext uri="{BB962C8B-B14F-4D97-AF65-F5344CB8AC3E}">
        <p14:creationId xmlns:p14="http://schemas.microsoft.com/office/powerpoint/2010/main" xmlns="" val="5474084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251520" y="620688"/>
            <a:ext cx="8568952" cy="5278720"/>
          </a:xfrm>
        </p:spPr>
        <p:txBody>
          <a:bodyPr/>
          <a:lstStyle/>
          <a:p>
            <a:pPr algn="just"/>
            <a:r>
              <a:rPr lang="en-US" dirty="0"/>
              <a:t>The computer history Museum in mountain view with permission of Microsoft 26.03.2014 released the source code of the operating system MS-DOS (versions 1.1 and 2.0), released in 1981, as well as the Microsoft Word text editor (1.1 a) for Windows. Download code can be anyone from the site of the Museum. The source code is released under a noncommercial license. It including mean you can't re-upload anywhere else on the Internet.</a:t>
            </a:r>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051720" y="2636912"/>
            <a:ext cx="5652120" cy="3927046"/>
          </a:xfrm>
          <a:prstGeom prst="rect">
            <a:avLst/>
          </a:prstGeom>
        </p:spPr>
      </p:pic>
    </p:spTree>
    <p:extLst>
      <p:ext uri="{BB962C8B-B14F-4D97-AF65-F5344CB8AC3E}">
        <p14:creationId xmlns:p14="http://schemas.microsoft.com/office/powerpoint/2010/main" xmlns="" val="2229991560"/>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52426" y="1463040"/>
            <a:ext cx="8396038" cy="4990296"/>
          </a:xfrm>
        </p:spPr>
        <p:txBody>
          <a:bodyPr>
            <a:normAutofit fontScale="92500" lnSpcReduction="10000"/>
          </a:bodyPr>
          <a:lstStyle/>
          <a:p>
            <a:r>
              <a:rPr lang="en-US" dirty="0"/>
              <a:t>A minimal set of files MS-DOS:</a:t>
            </a:r>
            <a:br>
              <a:rPr lang="en-US" dirty="0"/>
            </a:br>
            <a:r>
              <a:rPr lang="en-US" dirty="0"/>
              <a:t/>
            </a:r>
            <a:br>
              <a:rPr lang="en-US" dirty="0"/>
            </a:br>
            <a:r>
              <a:rPr lang="en-US" dirty="0"/>
              <a:t>core files:</a:t>
            </a:r>
            <a:br>
              <a:rPr lang="en-US" dirty="0"/>
            </a:br>
            <a:r>
              <a:rPr lang="en-US" dirty="0" smtClean="0"/>
              <a:t>1. IO.SYS </a:t>
            </a:r>
            <a:r>
              <a:rPr lang="en-US" dirty="0"/>
              <a:t>— extension of the BIOS;</a:t>
            </a:r>
            <a:br>
              <a:rPr lang="en-US" dirty="0"/>
            </a:br>
            <a:r>
              <a:rPr lang="en-US" dirty="0" smtClean="0"/>
              <a:t>2. MSDOS.SYS </a:t>
            </a:r>
            <a:r>
              <a:rPr lang="en-US" dirty="0"/>
              <a:t>— interrupt handling</a:t>
            </a:r>
            <a:r>
              <a:rPr lang="en-US" dirty="0" smtClean="0"/>
              <a:t>;</a:t>
            </a:r>
          </a:p>
          <a:p>
            <a:r>
              <a:rPr lang="en-US" dirty="0"/>
              <a:t/>
            </a:r>
            <a:br>
              <a:rPr lang="en-US" dirty="0"/>
            </a:br>
            <a:r>
              <a:rPr lang="en-US" dirty="0"/>
              <a:t>command processor:</a:t>
            </a:r>
            <a:br>
              <a:rPr lang="en-US" dirty="0"/>
            </a:br>
            <a:r>
              <a:rPr lang="en-US" dirty="0" smtClean="0"/>
              <a:t>1. COMMAND.COM </a:t>
            </a:r>
            <a:r>
              <a:rPr lang="en-US" dirty="0"/>
              <a:t>— the command processor (command line</a:t>
            </a:r>
            <a:r>
              <a:rPr lang="en-US" dirty="0" smtClean="0"/>
              <a:t>).</a:t>
            </a:r>
          </a:p>
          <a:p>
            <a:r>
              <a:rPr lang="en-US" dirty="0"/>
              <a:t>Strictly speaking, for running MS-DOS file COMMAND.COM is not necessary. It can be replaced by another command processor capable of performing the desired command. At the time third-party developers have released multiple command processors. The most common command processor, released third-party firm, was NDOS.COM (licensed 4DOS (</a:t>
            </a:r>
            <a:r>
              <a:rPr lang="en-US" dirty="0" err="1"/>
              <a:t>eng.</a:t>
            </a:r>
            <a:r>
              <a:rPr lang="en-US" dirty="0"/>
              <a:t>)) from Norton Utilities firm Symantec.</a:t>
            </a:r>
            <a:br>
              <a:rPr lang="en-US" dirty="0"/>
            </a:br>
            <a:r>
              <a:rPr lang="en-US" dirty="0"/>
              <a:t/>
            </a:r>
            <a:br>
              <a:rPr lang="en-US" dirty="0"/>
            </a:br>
            <a:r>
              <a:rPr lang="en-US" dirty="0"/>
              <a:t>In addition to these command files SYS.COM and FORMAT.COM with /S switch, starting with version 6.0, additionally transferred to the system disk file DBLSPACE.BIN (6.0-6.2) or DRVSPACE.BIN (6.22), responsible for working with compressed discs in the formats of Microsoft DoubleSpace or DriveSpace respectively</a:t>
            </a:r>
            <a:endParaRPr lang="ru-RU" dirty="0"/>
          </a:p>
        </p:txBody>
      </p:sp>
      <p:sp>
        <p:nvSpPr>
          <p:cNvPr id="3" name="Заголовок 2"/>
          <p:cNvSpPr>
            <a:spLocks noGrp="1"/>
          </p:cNvSpPr>
          <p:nvPr>
            <p:ph type="title"/>
          </p:nvPr>
        </p:nvSpPr>
        <p:spPr/>
        <p:txBody>
          <a:bodyPr/>
          <a:lstStyle/>
          <a:p>
            <a:r>
              <a:rPr lang="en-US" dirty="0"/>
              <a:t>The distribution of MS-DOS</a:t>
            </a:r>
            <a:endParaRPr lang="ru-RU" dirty="0"/>
          </a:p>
        </p:txBody>
      </p:sp>
    </p:spTree>
    <p:extLst>
      <p:ext uri="{BB962C8B-B14F-4D97-AF65-F5344CB8AC3E}">
        <p14:creationId xmlns:p14="http://schemas.microsoft.com/office/powerpoint/2010/main" xmlns="" val="160231840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down)">
                                      <p:cBhvr>
                                        <p:cTn id="2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23528" y="692696"/>
            <a:ext cx="7680960" cy="4724400"/>
          </a:xfrm>
        </p:spPr>
        <p:txBody>
          <a:bodyPr/>
          <a:lstStyle/>
          <a:p>
            <a:r>
              <a:rPr lang="ru-RU" dirty="0"/>
              <a:t>Файлы конфигурации:</a:t>
            </a:r>
          </a:p>
          <a:p>
            <a:r>
              <a:rPr lang="ru-RU" dirty="0"/>
              <a:t>Для задания конфигурации </a:t>
            </a:r>
            <a:r>
              <a:rPr lang="ru-RU" dirty="0">
                <a:hlinkClick r:id="rId2" tooltip="Операционная система"/>
              </a:rPr>
              <a:t>ОС</a:t>
            </a:r>
            <a:r>
              <a:rPr lang="ru-RU" dirty="0"/>
              <a:t> используются конфигурационные файлы специального формата:</a:t>
            </a:r>
          </a:p>
          <a:p>
            <a:r>
              <a:rPr lang="ru-RU" dirty="0" smtClean="0">
                <a:hlinkClick r:id="rId3" tooltip="CONFIG.SYS"/>
              </a:rPr>
              <a:t>CONFIG.SYS</a:t>
            </a:r>
            <a:r>
              <a:rPr lang="ru-RU" dirty="0"/>
              <a:t> — конфигурирование системы и загрузка </a:t>
            </a:r>
            <a:r>
              <a:rPr lang="ru-RU" dirty="0">
                <a:hlinkClick r:id="rId4" tooltip="Драйвер"/>
              </a:rPr>
              <a:t>драйверов</a:t>
            </a:r>
            <a:r>
              <a:rPr lang="ru-RU" dirty="0"/>
              <a:t> устройств на этапе инициализации MSDOS.SYS</a:t>
            </a:r>
          </a:p>
          <a:p>
            <a:r>
              <a:rPr lang="ru-RU" dirty="0">
                <a:hlinkClick r:id="rId5" tooltip="AUTOEXEC.BAT"/>
              </a:rPr>
              <a:t>AUTOEXEC.BAT</a:t>
            </a:r>
            <a:r>
              <a:rPr lang="ru-RU" dirty="0"/>
              <a:t> — стартовый </a:t>
            </a:r>
            <a:r>
              <a:rPr lang="ru-RU" dirty="0">
                <a:hlinkClick r:id="rId6" tooltip="Пакетный файл"/>
              </a:rPr>
              <a:t>пакетный файл</a:t>
            </a:r>
            <a:r>
              <a:rPr lang="ru-RU" dirty="0"/>
              <a:t>. Выполняется при запуске командного процессора во время загрузки системы.</a:t>
            </a:r>
          </a:p>
          <a:p>
            <a:endParaRPr lang="ru-RU" dirty="0"/>
          </a:p>
        </p:txBody>
      </p:sp>
      <p:pic>
        <p:nvPicPr>
          <p:cNvPr id="4" name="Рисунок 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67544" y="3422816"/>
            <a:ext cx="4572000" cy="2958511"/>
          </a:xfrm>
          <a:prstGeom prst="rect">
            <a:avLst/>
          </a:prstGeom>
        </p:spPr>
      </p:pic>
      <p:pic>
        <p:nvPicPr>
          <p:cNvPr id="5" name="Рисунок 4"/>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5220072" y="3422817"/>
            <a:ext cx="3604412" cy="2958510"/>
          </a:xfrm>
          <a:prstGeom prst="rect">
            <a:avLst/>
          </a:prstGeom>
        </p:spPr>
      </p:pic>
    </p:spTree>
    <p:extLst>
      <p:ext uri="{BB962C8B-B14F-4D97-AF65-F5344CB8AC3E}">
        <p14:creationId xmlns:p14="http://schemas.microsoft.com/office/powerpoint/2010/main" xmlns="" val="2504079411"/>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3"/>
          </p:nvPr>
        </p:nvSpPr>
        <p:spPr>
          <a:xfrm>
            <a:off x="395536" y="548680"/>
            <a:ext cx="8352928" cy="6092552"/>
          </a:xfrm>
        </p:spPr>
        <p:txBody>
          <a:bodyPr>
            <a:normAutofit lnSpcReduction="10000"/>
          </a:bodyPr>
          <a:lstStyle/>
          <a:p>
            <a:r>
              <a:rPr lang="en-US" sz="2400" dirty="0"/>
              <a:t>Also in the distribution package includes the following drivers and utilities</a:t>
            </a:r>
            <a:r>
              <a:rPr lang="en-US" sz="2400" dirty="0" smtClean="0"/>
              <a:t>:</a:t>
            </a:r>
          </a:p>
          <a:p>
            <a:r>
              <a:rPr lang="en-US" dirty="0"/>
              <a:t>ANSI.SYS — advanced driver console (screen and keyboard).</a:t>
            </a:r>
            <a:br>
              <a:rPr lang="en-US" dirty="0"/>
            </a:br>
            <a:r>
              <a:rPr lang="en-US" dirty="0"/>
              <a:t>COUNTRY.SYS file localization tables, alphabets sort.</a:t>
            </a:r>
            <a:br>
              <a:rPr lang="en-US" dirty="0"/>
            </a:br>
            <a:r>
              <a:rPr lang="en-US" dirty="0"/>
              <a:t>DISPLAY.SYS — display driver; in particular, localized loads fonts.</a:t>
            </a:r>
            <a:br>
              <a:rPr lang="en-US" dirty="0"/>
            </a:br>
            <a:r>
              <a:rPr lang="en-US" dirty="0"/>
              <a:t>DBLSPACE.EXE Microsoft DoubleSpace, the disk-compressor (6.0 — 6.2).</a:t>
            </a:r>
            <a:br>
              <a:rPr lang="en-US" dirty="0"/>
            </a:br>
            <a:r>
              <a:rPr lang="en-US" dirty="0"/>
              <a:t>DEFRAG.EXE Microsoft Defragmenter, disk Defragmenter.</a:t>
            </a:r>
            <a:br>
              <a:rPr lang="en-US" dirty="0"/>
            </a:br>
            <a:r>
              <a:rPr lang="en-US" dirty="0"/>
              <a:t>DOSSHELL.EXE — MS-DOS Shell, the shell uses the "two-pane" principle with pseudo-interface. In MS-DOS 6.2 was removed in an additional package of MS-DOS Resource Kit.</a:t>
            </a:r>
            <a:br>
              <a:rPr lang="en-US" dirty="0"/>
            </a:br>
            <a:r>
              <a:rPr lang="en-US" dirty="0"/>
              <a:t>DRVSPACE.EXE — Microsoft DriveSpace, disk compressor (6.22).</a:t>
            </a:r>
            <a:br>
              <a:rPr lang="en-US" dirty="0"/>
            </a:br>
            <a:r>
              <a:rPr lang="en-US" dirty="0"/>
              <a:t>HIMEM.SYS — additional driver (extended memory) and HMA memory.</a:t>
            </a:r>
            <a:br>
              <a:rPr lang="en-US" dirty="0"/>
            </a:br>
            <a:r>
              <a:rPr lang="en-US" dirty="0" smtClean="0"/>
              <a:t>HELP.COM </a:t>
            </a:r>
            <a:r>
              <a:rPr lang="en-US" dirty="0"/>
              <a:t>— interactive guide to MS-DOS Help</a:t>
            </a:r>
            <a:r>
              <a:rPr lang="en-US" dirty="0" smtClean="0"/>
              <a:t>.</a:t>
            </a:r>
          </a:p>
          <a:p>
            <a:r>
              <a:rPr lang="en-US" dirty="0"/>
              <a:t>EMM386.EXE driver emulation of extended memory (expanded memory) and control (</a:t>
            </a:r>
            <a:r>
              <a:rPr lang="en-US" dirty="0" err="1"/>
              <a:t>umbs</a:t>
            </a:r>
            <a:r>
              <a:rPr lang="en-US" dirty="0"/>
              <a:t>) memory.</a:t>
            </a:r>
            <a:br>
              <a:rPr lang="en-US" dirty="0"/>
            </a:br>
            <a:r>
              <a:rPr lang="en-US" dirty="0"/>
              <a:t>INTERLNK.EXE, INTERSVR.EXE — subsystem </a:t>
            </a:r>
            <a:r>
              <a:rPr lang="en-US" dirty="0" err="1"/>
              <a:t>intercomputer</a:t>
            </a:r>
            <a:r>
              <a:rPr lang="en-US" dirty="0"/>
              <a:t> communication </a:t>
            </a:r>
            <a:r>
              <a:rPr lang="en-US" dirty="0" err="1"/>
              <a:t>Interlnk</a:t>
            </a:r>
            <a:r>
              <a:rPr lang="en-US" dirty="0"/>
              <a:t>.</a:t>
            </a:r>
            <a:br>
              <a:rPr lang="en-US" dirty="0"/>
            </a:br>
            <a:r>
              <a:rPr lang="en-US" dirty="0"/>
              <a:t>KEYB.COM driver language switching keyboard layouts.</a:t>
            </a:r>
            <a:br>
              <a:rPr lang="en-US" dirty="0"/>
            </a:br>
            <a:r>
              <a:rPr lang="en-US" dirty="0"/>
              <a:t>KEYBOARD.SYS file with descriptions language keyboard layouts, designed as a driver.</a:t>
            </a:r>
            <a:br>
              <a:rPr lang="en-US" dirty="0"/>
            </a:br>
            <a:endParaRPr lang="en-US" dirty="0" smtClean="0"/>
          </a:p>
        </p:txBody>
      </p:sp>
    </p:spTree>
    <p:extLst>
      <p:ext uri="{BB962C8B-B14F-4D97-AF65-F5344CB8AC3E}">
        <p14:creationId xmlns:p14="http://schemas.microsoft.com/office/powerpoint/2010/main" xmlns="" val="1450435441"/>
      </p:ext>
    </p:extLst>
  </p:cSld>
  <p:clrMapOvr>
    <a:masterClrMapping/>
  </p:clrMapOvr>
  <mc:AlternateContent xmlns:mc="http://schemas.openxmlformats.org/markup-compatibility/2006">
    <mc:Choice xmlns:p14="http://schemas.microsoft.com/office/powerpoint/2010/main" xmlns=""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TM01790491[[fn=Mylar]]</Template>
  <TotalTime>93</TotalTime>
  <Words>766</Words>
  <Application>Microsoft Office PowerPoint</Application>
  <PresentationFormat>Экран (4:3)</PresentationFormat>
  <Paragraphs>36</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Mylar</vt:lpstr>
      <vt:lpstr>     Operating system  MS – DOS Presentation for scientific-and-research student conference held in MBC KNUBA 1/10/2015</vt:lpstr>
      <vt:lpstr>MS - DOS</vt:lpstr>
      <vt:lpstr>Слайд 3</vt:lpstr>
      <vt:lpstr>Слайд 4</vt:lpstr>
      <vt:lpstr>Слайд 5</vt:lpstr>
      <vt:lpstr>Слайд 6</vt:lpstr>
      <vt:lpstr>The distribution of MS-DOS</vt:lpstr>
      <vt:lpstr>Слайд 8</vt:lpstr>
      <vt:lpstr>Слайд 9</vt:lpstr>
      <vt:lpstr>Слайд 10</vt:lpstr>
      <vt:lpstr>Customization and extension of the third-party</vt:lpstr>
      <vt:lpstr>Problems running MS-DOS under MS Windows</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Operating system</dc:title>
  <dc:creator>Татьяна</dc:creator>
  <cp:lastModifiedBy>user</cp:lastModifiedBy>
  <cp:revision>12</cp:revision>
  <dcterms:created xsi:type="dcterms:W3CDTF">2015-09-17T02:54:14Z</dcterms:created>
  <dcterms:modified xsi:type="dcterms:W3CDTF">2015-10-04T12:05:32Z</dcterms:modified>
</cp:coreProperties>
</file>